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2"/>
  </p:notesMasterIdLst>
  <p:handoutMasterIdLst>
    <p:handoutMasterId r:id="rId33"/>
  </p:handoutMasterIdLst>
  <p:sldIdLst>
    <p:sldId id="278" r:id="rId6"/>
    <p:sldId id="2580" r:id="rId7"/>
    <p:sldId id="2548" r:id="rId8"/>
    <p:sldId id="2579" r:id="rId9"/>
    <p:sldId id="2581" r:id="rId10"/>
    <p:sldId id="304" r:id="rId11"/>
    <p:sldId id="305" r:id="rId12"/>
    <p:sldId id="2583" r:id="rId13"/>
    <p:sldId id="289" r:id="rId14"/>
    <p:sldId id="291" r:id="rId15"/>
    <p:sldId id="292" r:id="rId16"/>
    <p:sldId id="280" r:id="rId17"/>
    <p:sldId id="290" r:id="rId18"/>
    <p:sldId id="303" r:id="rId19"/>
    <p:sldId id="297" r:id="rId20"/>
    <p:sldId id="299" r:id="rId21"/>
    <p:sldId id="317" r:id="rId22"/>
    <p:sldId id="318" r:id="rId23"/>
    <p:sldId id="319" r:id="rId24"/>
    <p:sldId id="321" r:id="rId25"/>
    <p:sldId id="322" r:id="rId26"/>
    <p:sldId id="306" r:id="rId27"/>
    <p:sldId id="308" r:id="rId28"/>
    <p:sldId id="310" r:id="rId29"/>
    <p:sldId id="311" r:id="rId30"/>
    <p:sldId id="313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 Baff, Roxanne" initials="EBR" lastIdx="1" clrIdx="0">
    <p:extLst>
      <p:ext uri="{19B8F6BF-5375-455C-9EA6-DF929625EA0E}">
        <p15:presenceInfo xmlns:p15="http://schemas.microsoft.com/office/powerpoint/2012/main" userId="S-1-5-21-1156737867-681972312-1097073633-4626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B"/>
    <a:srgbClr val="94B333"/>
    <a:srgbClr val="E2EDBF"/>
    <a:srgbClr val="B7D260"/>
    <a:srgbClr val="00648A"/>
    <a:srgbClr val="F5DC50"/>
    <a:srgbClr val="ECF2D9"/>
    <a:srgbClr val="FCF6D3"/>
    <a:srgbClr val="003345"/>
    <a:srgbClr val="FE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7" autoAdjust="0"/>
    <p:restoredTop sz="96625"/>
  </p:normalViewPr>
  <p:slideViewPr>
    <p:cSldViewPr snapToGrid="0" showGuides="1">
      <p:cViewPr varScale="1">
        <p:scale>
          <a:sx n="68" d="100"/>
          <a:sy n="68" d="100"/>
        </p:scale>
        <p:origin x="68" y="188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191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24.10.2025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24.10.2025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itel/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Mustertabelle/Table Samp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517667735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abelle/Tab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5A43E47-9416-3DCC-8243-87AE52AE2064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EB41DB-513E-D1FC-EB6E-F88FF4034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5420EE52-882B-A637-C5E2-47028BC6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4508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Mustertabelle/Table Samp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2DBFF28-78F7-CE5C-80EF-B1493B457FD7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D53DA9-BA6F-1D85-AA3B-A2C995551C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9CCA48CB-D9E0-3C96-4AF8-C1F8DE1FA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Mustertabelle</a:t>
            </a:r>
          </a:p>
        </p:txBody>
      </p:sp>
      <p:graphicFrame>
        <p:nvGraphicFramePr>
          <p:cNvPr id="8" name="Tabellenplatzhalter 7">
            <a:extLst>
              <a:ext uri="{FF2B5EF4-FFF2-40B4-BE49-F238E27FC236}">
                <a16:creationId xmlns:a16="http://schemas.microsoft.com/office/drawing/2014/main" id="{02407A3F-1F2B-E0D5-A10F-0A8F1438AB2E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76007648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93C5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93C5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93C5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93C5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93C5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E1E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E1E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E1E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E1E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E1E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817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itel/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Kapitel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 Inhalt/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/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/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/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Kapitel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/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abelle/Tab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Mustertabelle/Table Samp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abelle/Tab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6133B2B-12C4-FE1C-E575-FCC33EDD08E8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C0A269-0A22-1F24-8A6F-92CF83B25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D6C117F-FFC7-BDD4-24D7-796BC82D0E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95325" y="6544945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A68C062-180C-99B8-FA50-EA5C7929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260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Mustertabelle/Table Samp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F5C07C-2A50-6CEC-8903-DECE4340365F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02498D1E-5152-5ED6-C08A-6CCBDFC135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95325" y="6544945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E7B69D-E0FA-E32D-919C-DDCBB4E9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70CD29C-DC1E-D2B3-C8FD-6766D144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Mustertabelle</a:t>
            </a:r>
          </a:p>
        </p:txBody>
      </p:sp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6A231A57-5F02-685A-7690-A0C2EC8D0D92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0476325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A6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A6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A6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A6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A69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C2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C2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C2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C2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C2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732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Titel/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Kapitel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 Inhalt/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/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 Inhalt/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/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/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/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Tabelle/Tab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Mustertabelle/Table Samp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Tabelle/Tab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4E77E2-5257-225C-6093-789249091B84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1913AF20-2093-81B8-D3CF-3988C0D0E2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95325" y="6544945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601CA69-20CF-6A99-B9FF-A1A44574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9AA2D8C-E67C-1DBB-33C4-8FC8AE2C9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9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Mustertabelle/Table Samp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6936D21-44AB-C808-60FD-59960B5BE16F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D2AC5C40-240E-1C7B-4CCB-00BAC8B7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5" y="6544945"/>
            <a:ext cx="4114800" cy="257774"/>
          </a:xfrm>
        </p:spPr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36172-2984-0DCA-FE69-CA1BD40685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E49866A-B491-3947-BEF2-8D98AC1449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Mustertabelle</a:t>
            </a:r>
          </a:p>
        </p:txBody>
      </p:sp>
      <p:graphicFrame>
        <p:nvGraphicFramePr>
          <p:cNvPr id="8" name="Tabellenplatzhalter 7">
            <a:extLst>
              <a:ext uri="{FF2B5EF4-FFF2-40B4-BE49-F238E27FC236}">
                <a16:creationId xmlns:a16="http://schemas.microsoft.com/office/drawing/2014/main" id="{B691546E-BFD2-B398-FDCB-DD9AE09CB87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83930194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EFCA0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EFCA0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EFCA0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EFCA0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EFCA0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C5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C5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C5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C5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C5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4C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4C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4C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4C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4CE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398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/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/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/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/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/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abelle/Tab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Tobias Hecking, DLR - DARES 2025, Bologna, Italy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84" r:id="rId11"/>
    <p:sldLayoutId id="2147483683" r:id="rId12"/>
    <p:sldLayoutId id="2147483662" r:id="rId13"/>
    <p:sldLayoutId id="2147483658" r:id="rId14"/>
    <p:sldLayoutId id="2147483663" r:id="rId15"/>
    <p:sldLayoutId id="2147483671" r:id="rId16"/>
    <p:sldLayoutId id="2147483675" r:id="rId17"/>
    <p:sldLayoutId id="2147483664" r:id="rId18"/>
    <p:sldLayoutId id="2147483665" r:id="rId19"/>
    <p:sldLayoutId id="2147483681" r:id="rId20"/>
    <p:sldLayoutId id="2147483670" r:id="rId21"/>
    <p:sldLayoutId id="2147483678" r:id="rId22"/>
    <p:sldLayoutId id="2147483685" r:id="rId23"/>
    <p:sldLayoutId id="2147483686" r:id="rId24"/>
    <p:sldLayoutId id="2147483661" r:id="rId25"/>
    <p:sldLayoutId id="2147483659" r:id="rId26"/>
    <p:sldLayoutId id="2147483667" r:id="rId27"/>
    <p:sldLayoutId id="2147483673" r:id="rId28"/>
    <p:sldLayoutId id="2147483676" r:id="rId29"/>
    <p:sldLayoutId id="2147483668" r:id="rId30"/>
    <p:sldLayoutId id="2147483669" r:id="rId31"/>
    <p:sldLayoutId id="2147483682" r:id="rId32"/>
    <p:sldLayoutId id="2147483666" r:id="rId33"/>
    <p:sldLayoutId id="2147483677" r:id="rId34"/>
    <p:sldLayoutId id="2147483687" r:id="rId35"/>
    <p:sldLayoutId id="2147483688" r:id="rId36"/>
    <p:sldLayoutId id="2147483655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3.svg"/><Relationship Id="rId5" Type="http://schemas.openxmlformats.org/officeDocument/2006/relationships/image" Target="../media/image30.sv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3.svg"/><Relationship Id="rId5" Type="http://schemas.openxmlformats.org/officeDocument/2006/relationships/image" Target="../media/image30.sv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3.svg"/><Relationship Id="rId5" Type="http://schemas.openxmlformats.org/officeDocument/2006/relationships/image" Target="../media/image30.sv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3.svg"/><Relationship Id="rId5" Type="http://schemas.openxmlformats.org/officeDocument/2006/relationships/image" Target="../media/image30.sv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48550/arXiv.2410.22846" TargetMode="External"/><Relationship Id="rId5" Type="http://schemas.openxmlformats.org/officeDocument/2006/relationships/hyperlink" Target="https://doi.org/10.1007/978-3-032-01005-6_9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89" y="250643"/>
            <a:ext cx="11422511" cy="3178355"/>
          </a:xfrm>
        </p:spPr>
        <p:txBody>
          <a:bodyPr anchor="ctr"/>
          <a:lstStyle/>
          <a:p>
            <a:r>
              <a:rPr lang="en-US" sz="3200" b="0" dirty="0"/>
              <a:t>Knowledge Graph-Enhanced </a:t>
            </a:r>
            <a:br>
              <a:rPr lang="en-US" sz="3200" b="0" dirty="0"/>
            </a:br>
            <a:r>
              <a:rPr lang="en-US" sz="3200" b="0" dirty="0"/>
              <a:t>Retrieval-Augmented Generation </a:t>
            </a:r>
            <a:br>
              <a:rPr lang="en-US" sz="3200" b="0" dirty="0"/>
            </a:br>
            <a:r>
              <a:rPr lang="en-US" sz="3200" b="0" dirty="0"/>
              <a:t>for Earth Observation Data.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3560FC0-6006-48C9-8E9A-92D7B7528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428999"/>
            <a:ext cx="8730686" cy="759543"/>
          </a:xfrm>
        </p:spPr>
        <p:txBody>
          <a:bodyPr>
            <a:noAutofit/>
          </a:bodyPr>
          <a:lstStyle/>
          <a:p>
            <a:pPr algn="r">
              <a:spcAft>
                <a:spcPts val="1800"/>
              </a:spcAft>
            </a:pPr>
            <a:r>
              <a:rPr lang="de-DE" sz="2000" b="0" dirty="0">
                <a:latin typeface="+mj-lt"/>
              </a:rPr>
              <a:t>Roxanne El Baff   Ben Schluckebier    </a:t>
            </a:r>
            <a:r>
              <a:rPr lang="de-DE" sz="2000" dirty="0">
                <a:latin typeface="+mj-lt"/>
              </a:rPr>
              <a:t>Tobias Hecking</a:t>
            </a:r>
            <a:endParaRPr lang="de-DE" sz="2000" baseline="30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1A754-519A-52BB-5AD5-3BC11D6A5F3C}"/>
              </a:ext>
            </a:extLst>
          </p:cNvPr>
          <p:cNvSpPr txBox="1"/>
          <p:nvPr/>
        </p:nvSpPr>
        <p:spPr>
          <a:xfrm>
            <a:off x="769489" y="4688824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 Aerospace Center (DLR)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699A5-C101-8D7F-2E32-260A944A6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7A34-76C6-2B3E-B71B-2422A7902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660FF9-0766-4BF3-8873-8ED1C0E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BE6832-337F-3F0A-8578-C29F02E8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</a:rPr>
              <a:t>Usage of Large Language Models 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960CC1-0BFD-77AF-77FE-4B3E017AB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617041"/>
            <a:ext cx="6000114" cy="11884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LLMs are transforming how we access information</a:t>
            </a:r>
            <a:endParaRPr lang="en-US" sz="2000" dirty="0"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/>
              <a:t>Even in scientific search, traditional query search is being replaced by conversational interfaces and AI chatbots.</a:t>
            </a:r>
          </a:p>
          <a:p>
            <a:pPr marL="0" indent="0" algn="just"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6551987-245E-F17A-D1E5-BE5E14556D7F}"/>
              </a:ext>
            </a:extLst>
          </p:cNvPr>
          <p:cNvSpPr txBox="1">
            <a:spLocks/>
          </p:cNvSpPr>
          <p:nvPr/>
        </p:nvSpPr>
        <p:spPr>
          <a:xfrm>
            <a:off x="695326" y="2941034"/>
            <a:ext cx="8834754" cy="1934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However</a:t>
            </a:r>
            <a:r>
              <a:rPr lang="en-US" sz="2200" dirty="0">
                <a:solidFill>
                  <a:srgbClr val="FF0000"/>
                </a:solidFill>
                <a:cs typeface="Calibri" panose="020F0502020204030204" pitchFamily="34" charset="0"/>
              </a:rPr>
              <a:t>,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they can ”hallucinate”, creating 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cs typeface="Calibri" panose="020F0502020204030204" pitchFamily="34" charset="0"/>
              </a:rPr>
              <a:t>eloquent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but </a:t>
            </a: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incorrect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answers</a:t>
            </a:r>
            <a:endParaRPr lang="en-US" sz="2200" dirty="0">
              <a:cs typeface="Calibri" panose="020F0502020204030204" pitchFamily="34" charset="0"/>
            </a:endParaRPr>
          </a:p>
          <a:p>
            <a:pPr algn="just"/>
            <a:r>
              <a:rPr lang="en-US" sz="1500" b="1" dirty="0"/>
              <a:t>Recency. </a:t>
            </a:r>
            <a:r>
              <a:rPr lang="en-US" sz="1500" dirty="0"/>
              <a:t>Lack of access to recent publications or datasets</a:t>
            </a:r>
          </a:p>
          <a:p>
            <a:pPr algn="just"/>
            <a:r>
              <a:rPr lang="en-US" sz="1500" b="1" dirty="0"/>
              <a:t>Domain. </a:t>
            </a:r>
            <a:r>
              <a:rPr lang="en-US" sz="1500" dirty="0"/>
              <a:t>Lack of domain specific access</a:t>
            </a:r>
          </a:p>
          <a:p>
            <a:pPr algn="just"/>
            <a:r>
              <a:rPr lang="en-US" sz="1500" b="1" dirty="0"/>
              <a:t>Citation. </a:t>
            </a:r>
            <a:r>
              <a:rPr lang="en-US" sz="1500" dirty="0"/>
              <a:t>Lack of ability to cite their resources </a:t>
            </a:r>
            <a:endParaRPr lang="en-US" sz="1500" i="1" dirty="0"/>
          </a:p>
          <a:p>
            <a:pPr marL="0" indent="0" algn="just">
              <a:buNone/>
            </a:pPr>
            <a:r>
              <a:rPr lang="en-US" sz="1500" dirty="0">
                <a:highlight>
                  <a:srgbClr val="FFFF00"/>
                </a:highlight>
                <a:sym typeface="Wingdings" pitchFamily="2" charset="2"/>
              </a:rPr>
              <a:t> </a:t>
            </a:r>
            <a:r>
              <a:rPr lang="en-US" sz="1500" dirty="0">
                <a:highlight>
                  <a:srgbClr val="FFFF00"/>
                </a:highlight>
              </a:rPr>
              <a:t>Could lead researchers to lose their trust in LLM-based answers.</a:t>
            </a:r>
          </a:p>
          <a:p>
            <a:pPr algn="just"/>
            <a:endParaRPr lang="en-US" sz="1600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8B008776-B8C1-9062-C8CD-1D117BD31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21" y="1318661"/>
            <a:ext cx="1240971" cy="124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F4619-1578-E959-ED84-D4291980B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603" y="3070375"/>
            <a:ext cx="3090192" cy="149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4E7F-8D40-6F5C-B4F8-5ADE7939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09415E-535A-CD1C-5B59-E6C9370F8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10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13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5C40-4AC8-0A80-8E14-0DBE8FF6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2C2D80-B6EB-4AA7-1003-216C6019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8CE8AA-D2AF-E70B-8B08-033C9822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617041"/>
            <a:ext cx="6000114" cy="11884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LLMs are transforming how we access information</a:t>
            </a:r>
            <a:endParaRPr lang="en-US" sz="2000" dirty="0"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/>
              <a:t>Even in scientific search, traditional query search is being replaced by conversational interfaces and AI chatbots.</a:t>
            </a:r>
          </a:p>
          <a:p>
            <a:pPr marL="0" indent="0" algn="just"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EEA09CD-1B68-BC5E-72AD-18E0CB2A6832}"/>
              </a:ext>
            </a:extLst>
          </p:cNvPr>
          <p:cNvSpPr txBox="1">
            <a:spLocks/>
          </p:cNvSpPr>
          <p:nvPr/>
        </p:nvSpPr>
        <p:spPr>
          <a:xfrm>
            <a:off x="695326" y="2941034"/>
            <a:ext cx="8834754" cy="1934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However</a:t>
            </a:r>
            <a:r>
              <a:rPr lang="en-US" sz="2200" dirty="0">
                <a:solidFill>
                  <a:srgbClr val="FF0000"/>
                </a:solidFill>
                <a:cs typeface="Calibri" panose="020F0502020204030204" pitchFamily="34" charset="0"/>
              </a:rPr>
              <a:t>,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they can ”hallucinate”, creating 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cs typeface="Calibri" panose="020F0502020204030204" pitchFamily="34" charset="0"/>
              </a:rPr>
              <a:t>eloquent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but </a:t>
            </a: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incorrect</a:t>
            </a:r>
            <a:r>
              <a:rPr lang="en-US" sz="2200" dirty="0">
                <a:solidFill>
                  <a:srgbClr val="00658B"/>
                </a:solidFill>
                <a:cs typeface="Calibri" panose="020F0502020204030204" pitchFamily="34" charset="0"/>
              </a:rPr>
              <a:t> answers</a:t>
            </a:r>
            <a:endParaRPr lang="en-US" sz="2200" dirty="0">
              <a:cs typeface="Calibri" panose="020F0502020204030204" pitchFamily="34" charset="0"/>
            </a:endParaRPr>
          </a:p>
          <a:p>
            <a:pPr algn="just"/>
            <a:r>
              <a:rPr lang="en-US" sz="1500" b="1" dirty="0"/>
              <a:t>Recency. </a:t>
            </a:r>
            <a:r>
              <a:rPr lang="en-US" sz="1500" dirty="0"/>
              <a:t>Lack of access to recent publications or datasets</a:t>
            </a:r>
          </a:p>
          <a:p>
            <a:pPr algn="just"/>
            <a:r>
              <a:rPr lang="en-US" sz="1500" b="1" dirty="0"/>
              <a:t>Domain. </a:t>
            </a:r>
            <a:r>
              <a:rPr lang="en-US" sz="1500" dirty="0"/>
              <a:t>Lack of domain specific access</a:t>
            </a:r>
          </a:p>
          <a:p>
            <a:pPr algn="just"/>
            <a:r>
              <a:rPr lang="en-US" sz="1500" b="1" dirty="0"/>
              <a:t>Citation. </a:t>
            </a:r>
            <a:r>
              <a:rPr lang="en-US" sz="1500" dirty="0"/>
              <a:t>Lack of ability to cite their resources </a:t>
            </a:r>
            <a:endParaRPr lang="en-US" sz="1500" i="1" dirty="0"/>
          </a:p>
          <a:p>
            <a:pPr marL="0" indent="0" algn="just">
              <a:buNone/>
            </a:pPr>
            <a:r>
              <a:rPr lang="en-US" sz="1500" dirty="0">
                <a:highlight>
                  <a:srgbClr val="FFFF00"/>
                </a:highlight>
                <a:sym typeface="Wingdings" pitchFamily="2" charset="2"/>
              </a:rPr>
              <a:t> </a:t>
            </a:r>
            <a:r>
              <a:rPr lang="en-US" sz="1500" dirty="0">
                <a:highlight>
                  <a:srgbClr val="FFFF00"/>
                </a:highlight>
              </a:rPr>
              <a:t>Could lead researchers to lose their trust in LLM-based answers.</a:t>
            </a:r>
          </a:p>
          <a:p>
            <a:pPr algn="just"/>
            <a:endParaRPr lang="en-US" sz="1600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708D22B-42E8-EF29-6865-638180DE2D0B}"/>
              </a:ext>
            </a:extLst>
          </p:cNvPr>
          <p:cNvSpPr txBox="1">
            <a:spLocks/>
          </p:cNvSpPr>
          <p:nvPr/>
        </p:nvSpPr>
        <p:spPr>
          <a:xfrm>
            <a:off x="695326" y="5149519"/>
            <a:ext cx="7930514" cy="14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Retrieval-Augmented Generation (RAG) can tackle those issues</a:t>
            </a:r>
            <a:endParaRPr lang="en-US" sz="2000" dirty="0">
              <a:cs typeface="Calibri" panose="020F0502020204030204" pitchFamily="34" charset="0"/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en-US" sz="1400" dirty="0"/>
              <a:t>It grounds LLM responses in retrieved, verifiable sources resulting in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400" dirty="0"/>
              <a:t>Higher precision in answers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400" dirty="0"/>
              <a:t>Without losing the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eloquence</a:t>
            </a:r>
            <a:r>
              <a:rPr lang="en-US" sz="1400" dirty="0"/>
              <a:t> of an answer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pic>
        <p:nvPicPr>
          <p:cNvPr id="1026" name="Picture 2" descr="RAG Diagram Guide: Visual Architecture of Retrieval-Augmented Generation">
            <a:extLst>
              <a:ext uri="{FF2B5EF4-FFF2-40B4-BE49-F238E27FC236}">
                <a16:creationId xmlns:a16="http://schemas.microsoft.com/office/drawing/2014/main" id="{71D1D168-B279-2915-C91E-833344FC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39" y="5053079"/>
            <a:ext cx="2449320" cy="163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584D2047-00B5-1D64-0D3A-CA36C10E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21" y="1318661"/>
            <a:ext cx="1240971" cy="124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5B00E-C4FB-F7C0-B02F-21D8796AF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603" y="3070375"/>
            <a:ext cx="3090192" cy="149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E67E-869F-813B-5C1B-D080780C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BF2FAD-D45B-80AC-F840-5DC25A4B0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11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51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3F0ED3-A5A2-42C4-978E-2F8CF44E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CC185-AE8F-452F-968A-CC249246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53550"/>
            <a:ext cx="9210674" cy="20405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RAG implementations has infinite possibilities depending on several attributes </a:t>
            </a:r>
            <a:endParaRPr lang="en-US" sz="1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Genre. </a:t>
            </a:r>
            <a:r>
              <a:rPr lang="en-US" sz="1400" dirty="0">
                <a:cs typeface="Calibri" panose="020F0502020204030204" pitchFamily="34" charset="0"/>
              </a:rPr>
              <a:t>Web Data in the wild, filtered web data , scientific publications, scientific datasets,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Structure</a:t>
            </a: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. </a:t>
            </a:r>
            <a:r>
              <a:rPr lang="en-US" sz="1400" dirty="0">
                <a:cs typeface="Calibri" panose="020F0502020204030204" pitchFamily="34" charset="0"/>
              </a:rPr>
              <a:t>Unstructured, Knowledge Graph, set of PDFs,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Retrieval. </a:t>
            </a:r>
            <a:r>
              <a:rPr lang="en-US" sz="1400" dirty="0">
                <a:cs typeface="Calibri" panose="020F0502020204030204" pitchFamily="34" charset="0"/>
              </a:rPr>
              <a:t>Keyword-based, semantic-based retrieval,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Ranking, Data Ingestion, and Context Structuring.</a:t>
            </a:r>
          </a:p>
          <a:p>
            <a:pPr marL="0" indent="0" algn="just">
              <a:buNone/>
            </a:pPr>
            <a:endParaRPr lang="en-US" sz="14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E505A211-832E-2083-6894-DB5D02BB8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893" y="3264454"/>
            <a:ext cx="719833" cy="719833"/>
          </a:xfrm>
          <a:prstGeom prst="rect">
            <a:avLst/>
          </a:prstGeom>
        </p:spPr>
      </p:pic>
      <p:sp>
        <p:nvSpPr>
          <p:cNvPr id="17" name="Can 16">
            <a:extLst>
              <a:ext uri="{FF2B5EF4-FFF2-40B4-BE49-F238E27FC236}">
                <a16:creationId xmlns:a16="http://schemas.microsoft.com/office/drawing/2014/main" id="{F6B5EF38-0051-87D9-D064-3B448F5DF5C4}"/>
              </a:ext>
            </a:extLst>
          </p:cNvPr>
          <p:cNvSpPr/>
          <p:nvPr/>
        </p:nvSpPr>
        <p:spPr>
          <a:xfrm>
            <a:off x="10751419" y="2265055"/>
            <a:ext cx="976259" cy="58111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External Data</a:t>
            </a:r>
          </a:p>
        </p:txBody>
      </p:sp>
      <p:pic>
        <p:nvPicPr>
          <p:cNvPr id="19" name="Graphic 18" descr="Thought outline">
            <a:extLst>
              <a:ext uri="{FF2B5EF4-FFF2-40B4-BE49-F238E27FC236}">
                <a16:creationId xmlns:a16="http://schemas.microsoft.com/office/drawing/2014/main" id="{575FE9B9-12CE-8AF3-EEDC-3025E5084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127" y="3264454"/>
            <a:ext cx="774660" cy="774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EB300-6AB3-9FBC-1070-7EBE63BDBBFE}"/>
              </a:ext>
            </a:extLst>
          </p:cNvPr>
          <p:cNvGrpSpPr/>
          <p:nvPr/>
        </p:nvGrpSpPr>
        <p:grpSpPr>
          <a:xfrm>
            <a:off x="8671770" y="2164930"/>
            <a:ext cx="1591517" cy="573552"/>
            <a:chOff x="8492323" y="3296909"/>
            <a:chExt cx="1591517" cy="5735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7CDA7-A78C-2BC7-B036-4C7F2DB2A623}"/>
                </a:ext>
              </a:extLst>
            </p:cNvPr>
            <p:cNvSpPr/>
            <p:nvPr/>
          </p:nvSpPr>
          <p:spPr>
            <a:xfrm>
              <a:off x="9063275" y="3596052"/>
              <a:ext cx="449612" cy="126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F46ED5-C257-6458-343E-48509AB96621}"/>
                </a:ext>
              </a:extLst>
            </p:cNvPr>
            <p:cNvSpPr/>
            <p:nvPr/>
          </p:nvSpPr>
          <p:spPr>
            <a:xfrm>
              <a:off x="9063274" y="3744328"/>
              <a:ext cx="449615" cy="126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E69844-3815-1FE5-ADD1-D1A2511207D1}"/>
                </a:ext>
              </a:extLst>
            </p:cNvPr>
            <p:cNvSpPr txBox="1"/>
            <p:nvPr/>
          </p:nvSpPr>
          <p:spPr>
            <a:xfrm>
              <a:off x="8492323" y="3296909"/>
              <a:ext cx="1591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CONTEXT</a:t>
              </a:r>
              <a:endParaRPr lang="en-US" sz="105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CAC7EE-511C-8242-093D-C0DC3E88F144}"/>
              </a:ext>
            </a:extLst>
          </p:cNvPr>
          <p:cNvCxnSpPr>
            <a:cxnSpLocks/>
          </p:cNvCxnSpPr>
          <p:nvPr/>
        </p:nvCxnSpPr>
        <p:spPr>
          <a:xfrm flipH="1">
            <a:off x="9857863" y="3593671"/>
            <a:ext cx="9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9483EB-0360-0C65-A71F-8F6F0E7B099E}"/>
              </a:ext>
            </a:extLst>
          </p:cNvPr>
          <p:cNvCxnSpPr>
            <a:cxnSpLocks/>
          </p:cNvCxnSpPr>
          <p:nvPr/>
        </p:nvCxnSpPr>
        <p:spPr>
          <a:xfrm>
            <a:off x="9491968" y="2738482"/>
            <a:ext cx="0" cy="38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17DD3D-1F6B-7F55-1242-0E19D2227E98}"/>
              </a:ext>
            </a:extLst>
          </p:cNvPr>
          <p:cNvCxnSpPr>
            <a:cxnSpLocks/>
          </p:cNvCxnSpPr>
          <p:nvPr/>
        </p:nvCxnSpPr>
        <p:spPr>
          <a:xfrm>
            <a:off x="11143505" y="2881948"/>
            <a:ext cx="0" cy="38250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C76574-4A9E-CF30-FCA1-71BF10330059}"/>
              </a:ext>
            </a:extLst>
          </p:cNvPr>
          <p:cNvCxnSpPr>
            <a:cxnSpLocks/>
          </p:cNvCxnSpPr>
          <p:nvPr/>
        </p:nvCxnSpPr>
        <p:spPr>
          <a:xfrm flipH="1">
            <a:off x="9775155" y="2596960"/>
            <a:ext cx="9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EAD9038-AAF9-F008-602F-F8D899F49287}"/>
              </a:ext>
            </a:extLst>
          </p:cNvPr>
          <p:cNvSpPr txBox="1"/>
          <p:nvPr/>
        </p:nvSpPr>
        <p:spPr>
          <a:xfrm>
            <a:off x="8999505" y="4325593"/>
            <a:ext cx="1131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6AA8A4-E81B-164B-74D6-225FFC551478}"/>
              </a:ext>
            </a:extLst>
          </p:cNvPr>
          <p:cNvCxnSpPr>
            <a:cxnSpLocks/>
          </p:cNvCxnSpPr>
          <p:nvPr/>
        </p:nvCxnSpPr>
        <p:spPr>
          <a:xfrm>
            <a:off x="9547955" y="3974924"/>
            <a:ext cx="0" cy="38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7B1EFFDA-4DFA-CAB9-56E1-892DDCEE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6ADE529B-B9DF-4A82-4B41-9738ABD33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39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B98E-1581-11FF-880C-861E7652F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45A73D-243D-EB05-BCF8-52E954B3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58DCE9C-320B-82A8-9518-E613D55D1399}"/>
              </a:ext>
            </a:extLst>
          </p:cNvPr>
          <p:cNvSpPr txBox="1">
            <a:spLocks/>
          </p:cNvSpPr>
          <p:nvPr/>
        </p:nvSpPr>
        <p:spPr>
          <a:xfrm>
            <a:off x="695326" y="3429000"/>
            <a:ext cx="8513988" cy="293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658B"/>
                </a:solidFill>
                <a:cs typeface="Calibri" panose="020F0502020204030204" pitchFamily="34" charset="0"/>
              </a:rPr>
              <a:t>Our Focus</a:t>
            </a:r>
            <a:endParaRPr lang="en-US" sz="14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Genre. </a:t>
            </a:r>
            <a:r>
              <a:rPr lang="en-US" sz="1400" dirty="0">
                <a:cs typeface="Calibri" panose="020F0502020204030204" pitchFamily="34" charset="0"/>
              </a:rPr>
              <a:t>Employing multi-genre data </a:t>
            </a:r>
            <a:r>
              <a:rPr lang="en-US" sz="1400" dirty="0">
                <a:cs typeface="Calibri" panose="020F0502020204030204" pitchFamily="34" charset="0"/>
                <a:sym typeface="Wingdings" pitchFamily="2" charset="2"/>
              </a:rPr>
              <a:t>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b="1" dirty="0">
                <a:cs typeface="Calibri" panose="020F0502020204030204" pitchFamily="34" charset="0"/>
                <a:sym typeface="Wingdings" pitchFamily="2" charset="2"/>
              </a:rPr>
              <a:t>Scientific Publications. </a:t>
            </a:r>
            <a:r>
              <a:rPr lang="en-US" sz="1400" dirty="0">
                <a:cs typeface="Calibri" panose="020F0502020204030204" pitchFamily="34" charset="0"/>
                <a:sym typeface="Wingdings" pitchFamily="2" charset="2"/>
              </a:rPr>
              <a:t>Captures grounded context and trusted scientific interpretation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b="1" dirty="0">
                <a:cs typeface="Calibri" panose="020F0502020204030204" pitchFamily="34" charset="0"/>
                <a:sym typeface="Wingdings" pitchFamily="2" charset="2"/>
              </a:rPr>
              <a:t>Scientific  Datasets. </a:t>
            </a:r>
            <a:r>
              <a:rPr lang="en-US" sz="1400" dirty="0">
                <a:cs typeface="Calibri" panose="020F0502020204030204" pitchFamily="34" charset="0"/>
                <a:sym typeface="Wingdings" pitchFamily="2" charset="2"/>
              </a:rPr>
              <a:t>Captures empirical grounding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b="1" dirty="0">
                <a:cs typeface="Calibri" panose="020F0502020204030204" pitchFamily="34" charset="0"/>
                <a:sym typeface="Wingdings" pitchFamily="2" charset="2"/>
              </a:rPr>
              <a:t>Curated Web data. </a:t>
            </a:r>
            <a:r>
              <a:rPr lang="en-US" sz="1400" dirty="0">
                <a:cs typeface="Calibri" panose="020F0502020204030204" pitchFamily="34" charset="0"/>
                <a:sym typeface="Wingdings" pitchFamily="2" charset="2"/>
              </a:rPr>
              <a:t>Captures latest development and easy-to-understand literature/information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Structure</a:t>
            </a: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b="1" dirty="0">
                <a:cs typeface="Calibri" panose="020F0502020204030204" pitchFamily="34" charset="0"/>
              </a:rPr>
              <a:t>Knowledge Graph. </a:t>
            </a:r>
            <a:r>
              <a:rPr lang="en-US" sz="1400" dirty="0">
                <a:cs typeface="Calibri" panose="020F0502020204030204" pitchFamily="34" charset="0"/>
              </a:rPr>
              <a:t>To exploit semantic connections between data points and boost explorative search – the core of scientific research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b="1" dirty="0">
                <a:cs typeface="Calibri" panose="020F0502020204030204" pitchFamily="34" charset="0"/>
              </a:rPr>
              <a:t>Indexed Web-Data. </a:t>
            </a:r>
            <a:r>
              <a:rPr lang="en-US" sz="1400" dirty="0">
                <a:cs typeface="Calibri" panose="020F0502020204030204" pitchFamily="34" charset="0"/>
              </a:rPr>
              <a:t>To exploit higher recall of information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Retrieval. </a:t>
            </a:r>
            <a:r>
              <a:rPr lang="en-US" sz="1400" dirty="0">
                <a:cs typeface="Calibri" panose="020F0502020204030204" pitchFamily="34" charset="0"/>
              </a:rPr>
              <a:t>Keyword or semantic-based retrieval &gt; A fusion of both.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cs typeface="Calibri" panose="020F0502020204030204" pitchFamily="34" charset="0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62DA2B9-2132-0A77-BBE4-B2BF9002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53550"/>
            <a:ext cx="9210674" cy="20405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RAG implementations has infinite possibilities depending on several attributes </a:t>
            </a:r>
            <a:endParaRPr lang="en-US" sz="1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Genre. </a:t>
            </a:r>
            <a:r>
              <a:rPr lang="en-US" sz="1400" dirty="0">
                <a:cs typeface="Calibri" panose="020F0502020204030204" pitchFamily="34" charset="0"/>
              </a:rPr>
              <a:t>Web Data in the wild, filtered web data , scientific publications, scientific datasets,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Data Structure</a:t>
            </a: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. </a:t>
            </a:r>
            <a:r>
              <a:rPr lang="en-US" sz="1400" dirty="0">
                <a:cs typeface="Calibri" panose="020F0502020204030204" pitchFamily="34" charset="0"/>
              </a:rPr>
              <a:t>Unstructured, Knowledge Graph, set of PDFs,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Retrieval. </a:t>
            </a:r>
            <a:r>
              <a:rPr lang="en-US" sz="1400" dirty="0">
                <a:cs typeface="Calibri" panose="020F0502020204030204" pitchFamily="34" charset="0"/>
              </a:rPr>
              <a:t>Keyword-based, semantic-based retrieval, 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58B"/>
                </a:solidFill>
                <a:cs typeface="Calibri" panose="020F0502020204030204" pitchFamily="34" charset="0"/>
              </a:rPr>
              <a:t>Ranking, Data Ingestion, and Context Structuring.</a:t>
            </a:r>
          </a:p>
          <a:p>
            <a:pPr marL="0" indent="0" algn="just">
              <a:buNone/>
            </a:pPr>
            <a:endParaRPr lang="en-US" sz="14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pic>
        <p:nvPicPr>
          <p:cNvPr id="12" name="Graphic 11" descr="Robot with solid fill">
            <a:extLst>
              <a:ext uri="{FF2B5EF4-FFF2-40B4-BE49-F238E27FC236}">
                <a16:creationId xmlns:a16="http://schemas.microsoft.com/office/drawing/2014/main" id="{0C1EE126-CF2C-26CA-F266-67D18229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893" y="3264454"/>
            <a:ext cx="719833" cy="719833"/>
          </a:xfrm>
          <a:prstGeom prst="rect">
            <a:avLst/>
          </a:prstGeom>
        </p:spPr>
      </p:pic>
      <p:sp>
        <p:nvSpPr>
          <p:cNvPr id="13" name="Can 12">
            <a:extLst>
              <a:ext uri="{FF2B5EF4-FFF2-40B4-BE49-F238E27FC236}">
                <a16:creationId xmlns:a16="http://schemas.microsoft.com/office/drawing/2014/main" id="{FDC7112F-F2C9-B8EB-8D57-19FE41543C08}"/>
              </a:ext>
            </a:extLst>
          </p:cNvPr>
          <p:cNvSpPr/>
          <p:nvPr/>
        </p:nvSpPr>
        <p:spPr>
          <a:xfrm>
            <a:off x="10751419" y="2265055"/>
            <a:ext cx="976259" cy="58111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External Data</a:t>
            </a:r>
          </a:p>
        </p:txBody>
      </p:sp>
      <p:pic>
        <p:nvPicPr>
          <p:cNvPr id="14" name="Graphic 13" descr="Thought outline">
            <a:extLst>
              <a:ext uri="{FF2B5EF4-FFF2-40B4-BE49-F238E27FC236}">
                <a16:creationId xmlns:a16="http://schemas.microsoft.com/office/drawing/2014/main" id="{5FA6D770-368D-D503-D237-84C32E0BC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127" y="3264454"/>
            <a:ext cx="774660" cy="77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FE47FF-FECD-1EF3-06DE-F39CC8C8CCDB}"/>
              </a:ext>
            </a:extLst>
          </p:cNvPr>
          <p:cNvGrpSpPr/>
          <p:nvPr/>
        </p:nvGrpSpPr>
        <p:grpSpPr>
          <a:xfrm>
            <a:off x="8671770" y="2164930"/>
            <a:ext cx="1591517" cy="573552"/>
            <a:chOff x="8492323" y="3296909"/>
            <a:chExt cx="1591517" cy="5735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456F82-1EDC-889D-B340-36C0668CCCCC}"/>
                </a:ext>
              </a:extLst>
            </p:cNvPr>
            <p:cNvSpPr/>
            <p:nvPr/>
          </p:nvSpPr>
          <p:spPr>
            <a:xfrm>
              <a:off x="9063275" y="3596052"/>
              <a:ext cx="449612" cy="126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9D29EB-2D62-658C-584B-3B59F0D211E3}"/>
                </a:ext>
              </a:extLst>
            </p:cNvPr>
            <p:cNvSpPr/>
            <p:nvPr/>
          </p:nvSpPr>
          <p:spPr>
            <a:xfrm>
              <a:off x="9063274" y="3744328"/>
              <a:ext cx="449615" cy="126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125517-2BE6-A3DF-8609-06120ECA24A3}"/>
                </a:ext>
              </a:extLst>
            </p:cNvPr>
            <p:cNvSpPr txBox="1"/>
            <p:nvPr/>
          </p:nvSpPr>
          <p:spPr>
            <a:xfrm>
              <a:off x="8492323" y="3296909"/>
              <a:ext cx="1591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CONTEXT</a:t>
              </a:r>
              <a:endParaRPr lang="en-US" sz="105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82B356-0219-1C4C-6B63-6F16A1A2D2B9}"/>
              </a:ext>
            </a:extLst>
          </p:cNvPr>
          <p:cNvCxnSpPr>
            <a:cxnSpLocks/>
          </p:cNvCxnSpPr>
          <p:nvPr/>
        </p:nvCxnSpPr>
        <p:spPr>
          <a:xfrm flipH="1">
            <a:off x="9857863" y="3593671"/>
            <a:ext cx="9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0DD884-8C23-023F-4B38-53A3E52F2C36}"/>
              </a:ext>
            </a:extLst>
          </p:cNvPr>
          <p:cNvCxnSpPr>
            <a:cxnSpLocks/>
          </p:cNvCxnSpPr>
          <p:nvPr/>
        </p:nvCxnSpPr>
        <p:spPr>
          <a:xfrm>
            <a:off x="9491968" y="2738482"/>
            <a:ext cx="0" cy="38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66DEF2-1A60-8979-3A22-094E172B0874}"/>
              </a:ext>
            </a:extLst>
          </p:cNvPr>
          <p:cNvCxnSpPr>
            <a:cxnSpLocks/>
          </p:cNvCxnSpPr>
          <p:nvPr/>
        </p:nvCxnSpPr>
        <p:spPr>
          <a:xfrm>
            <a:off x="11143505" y="2881948"/>
            <a:ext cx="0" cy="38250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E48A65-61F2-0306-BEBB-D7E420B61ABA}"/>
              </a:ext>
            </a:extLst>
          </p:cNvPr>
          <p:cNvCxnSpPr>
            <a:cxnSpLocks/>
          </p:cNvCxnSpPr>
          <p:nvPr/>
        </p:nvCxnSpPr>
        <p:spPr>
          <a:xfrm flipH="1">
            <a:off x="9775155" y="2596960"/>
            <a:ext cx="9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6B2AAD-F15E-A82B-4397-235CFE00085A}"/>
              </a:ext>
            </a:extLst>
          </p:cNvPr>
          <p:cNvSpPr txBox="1"/>
          <p:nvPr/>
        </p:nvSpPr>
        <p:spPr>
          <a:xfrm>
            <a:off x="8999505" y="4325593"/>
            <a:ext cx="1131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4F1A04-5B86-F162-9957-0941CE1D58D6}"/>
              </a:ext>
            </a:extLst>
          </p:cNvPr>
          <p:cNvCxnSpPr>
            <a:cxnSpLocks/>
          </p:cNvCxnSpPr>
          <p:nvPr/>
        </p:nvCxnSpPr>
        <p:spPr>
          <a:xfrm>
            <a:off x="9547955" y="3974924"/>
            <a:ext cx="0" cy="38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19CAE6D1-3FAA-968E-E624-8D294FE4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DA4FFB2-8FCC-2C5A-1E3E-BB2111A4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13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12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1426-773F-F57B-5E69-67C1148D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04DC00-13C7-8328-A88F-34786C52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the Earth Science Domain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</a:rPr>
              <a:t>Knowledge Graph Statistics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C2A2D92-32D4-50D5-39D2-7CEC4CE1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15863"/>
            <a:ext cx="8491403" cy="2764982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658B"/>
                </a:solidFill>
                <a:cs typeface="Calibri" panose="020F0502020204030204" pitchFamily="34" charset="0"/>
              </a:rPr>
              <a:t>Data Selection for The Earth Science Domain</a:t>
            </a:r>
            <a:endParaRPr lang="en-US" dirty="0"/>
          </a:p>
          <a:p>
            <a:r>
              <a:rPr lang="en-US" sz="1600" dirty="0" err="1">
                <a:solidFill>
                  <a:srgbClr val="00658B"/>
                </a:solidFill>
                <a:cs typeface="Calibri" panose="020F0502020204030204" pitchFamily="34" charset="0"/>
              </a:rPr>
              <a:t>OpenAlex</a:t>
            </a:r>
            <a:r>
              <a:rPr lang="en-US" sz="1600" dirty="0">
                <a:solidFill>
                  <a:srgbClr val="00658B"/>
                </a:solidFill>
                <a:cs typeface="Calibri" panose="020F0502020204030204" pitchFamily="34" charset="0"/>
              </a:rPr>
              <a:t> (~2 Million) </a:t>
            </a:r>
            <a:endParaRPr lang="en-US" sz="1600" dirty="0"/>
          </a:p>
          <a:p>
            <a:pPr lvl="1"/>
            <a:r>
              <a:rPr lang="en-US" sz="1600" dirty="0"/>
              <a:t>Open index of scholarly works across scientific domains.</a:t>
            </a:r>
          </a:p>
          <a:p>
            <a:pPr lvl="1"/>
            <a:r>
              <a:rPr lang="en-US" sz="1600" dirty="0"/>
              <a:t>Retrieved via API by filtering for </a:t>
            </a:r>
            <a:r>
              <a:rPr lang="en-US" sz="1600" i="1" dirty="0"/>
              <a:t>Earth Science–related topics.</a:t>
            </a:r>
            <a:endParaRPr lang="en-US" sz="1600" b="1" dirty="0">
              <a:solidFill>
                <a:srgbClr val="00658B"/>
              </a:solidFill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658B"/>
                </a:solidFill>
                <a:cs typeface="Calibri" panose="020F0502020204030204" pitchFamily="34" charset="0"/>
              </a:rPr>
              <a:t>PANGAEA (885 Datasets). </a:t>
            </a:r>
            <a:endParaRPr lang="en-US" sz="1600" dirty="0"/>
          </a:p>
          <a:p>
            <a:pPr lvl="1"/>
            <a:r>
              <a:rPr lang="en-US" sz="1600" dirty="0"/>
              <a:t>Crawled from the </a:t>
            </a:r>
            <a:r>
              <a:rPr lang="en-US" sz="1600" i="1" dirty="0"/>
              <a:t>PANGAEA</a:t>
            </a:r>
            <a:r>
              <a:rPr lang="en-US" sz="1600" dirty="0"/>
              <a:t> Earth science data repository.</a:t>
            </a:r>
          </a:p>
          <a:p>
            <a:pPr lvl="1"/>
            <a:r>
              <a:rPr lang="en-US" sz="1600" dirty="0"/>
              <a:t>Contains curated observational and experimental datasets.</a:t>
            </a:r>
            <a:endParaRPr lang="en-US" sz="1600" b="1" dirty="0">
              <a:solidFill>
                <a:srgbClr val="00658B"/>
              </a:solidFill>
            </a:endParaRPr>
          </a:p>
          <a:p>
            <a:r>
              <a:rPr lang="en-US" sz="1600" dirty="0">
                <a:solidFill>
                  <a:srgbClr val="00658B"/>
                </a:solidFill>
              </a:rPr>
              <a:t>STAC Datasets (65 Datasets). </a:t>
            </a:r>
            <a:endParaRPr lang="en-US" sz="1600" dirty="0"/>
          </a:p>
          <a:p>
            <a:pPr lvl="1"/>
            <a:r>
              <a:rPr lang="en-US" sz="1600" dirty="0"/>
              <a:t>Acquired via the </a:t>
            </a:r>
            <a:r>
              <a:rPr lang="en-US" sz="1600" i="1" dirty="0" err="1"/>
              <a:t>Spatio</a:t>
            </a:r>
            <a:r>
              <a:rPr lang="en-US" sz="1600" i="1" dirty="0"/>
              <a:t>-Temporal Asset Catalog (STAC)</a:t>
            </a:r>
            <a:r>
              <a:rPr lang="en-US" sz="1600" dirty="0"/>
              <a:t> API.</a:t>
            </a:r>
          </a:p>
          <a:p>
            <a:pPr lvl="1"/>
            <a:r>
              <a:rPr lang="en-US" sz="1600" dirty="0"/>
              <a:t>Data sourced from the </a:t>
            </a:r>
            <a:r>
              <a:rPr lang="en-US" sz="1600" i="1" dirty="0"/>
              <a:t>EOC </a:t>
            </a:r>
            <a:r>
              <a:rPr lang="en-US" sz="1600" i="1" dirty="0" err="1"/>
              <a:t>Geoservice</a:t>
            </a:r>
            <a:r>
              <a:rPr lang="en-US" sz="1600" i="1" dirty="0"/>
              <a:t> portal</a:t>
            </a:r>
            <a:r>
              <a:rPr lang="en-US" sz="1600" dirty="0"/>
              <a:t> (DLR).</a:t>
            </a:r>
          </a:p>
          <a:p>
            <a:endParaRPr lang="en-US" sz="14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77688A7-21B5-4928-4788-0A80A589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42" y="1156288"/>
            <a:ext cx="2369167" cy="12175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6E4B4CA-408F-8996-4594-26222617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7" y="4517611"/>
            <a:ext cx="8625269" cy="2007014"/>
          </a:xfrm>
          <a:prstGeom prst="rect">
            <a:avLst/>
          </a:prstGeom>
        </p:spPr>
      </p:pic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CD37B2B3-7179-E29F-7844-0BCA6576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99C0F592-A039-CA07-7792-65BADD199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14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85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B4AA-EB93-1E14-93D6-CA415D1F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FDD-ADE4-C1D5-6D68-3136F05E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C7C4A-7FA3-EC8A-B63F-5814388E2467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6F1685-F003-FDF3-539E-7C4DF14DFFD7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3549C7-083C-7EB1-34AB-56B0415322AC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7785C-CE0C-167A-027C-1831E70B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5DDF6-5D70-B187-F56C-EE5A40823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4E36-508D-8C59-4DE2-D0E9768DCBC1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190983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99378-C09A-57EE-1750-6E7EB66C2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0E6F-86DF-E152-0164-2A0D78E1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9DBEA-3031-AC9B-F61C-1112B3D29C10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FF4843-9245-29BE-9C9D-A847615865AE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C7A8D2-A50C-5482-CD8E-DB2F7421F8DC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2444ABF-1C88-4C8E-C83D-37F8E9C00A04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E6518F-8F4C-36ED-C32A-EC10353F2D5A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83CCE4B6-42F3-8A3A-D140-5992ADB06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ECD83B8-0CEF-1839-BA11-40E1DAF72ACD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EFB0E731-ABCB-49B6-C5D4-E93AAE305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15961E86-C470-472F-E965-A1749FED9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807947D0-568A-9245-DFA8-205C00B108FE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C2160BEB-C785-896C-5ACB-7C3150E5DF1E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973B07F-ADE4-C113-E9B6-A1A55F1B3376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DE235C-D51E-376C-D5FD-62B71536D2F8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5C109DA-75F2-7EF1-84FA-3AB282711A25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8628EBB-CB21-DA90-CC36-E1CF543D8CB0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4645A3BC-C86B-8973-5465-CF26958CA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491A1CE5-316A-D44E-94E6-A2D69FEA0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46C2484C-65C2-6A9A-A47D-712010B87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E744337E-7787-27F5-4BD0-3FC6206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2DB1E2A9-FEC2-EB59-B509-50E5E0DB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A12C3B28-D113-A51C-B444-E1CDF24F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C34D437C-59A3-B425-832D-7517F4471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68B046-4949-2E1C-2776-D3003129AAD4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B25ABCB-C8FD-E50E-3108-C9BB1558F7EB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F700A5-C9FA-2976-F175-AF844F6EA349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C139929-FFE8-4DEB-0A8B-FFCFF591FF66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AF39A-34A0-59A3-3D39-1629F71D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6B32D-282D-A448-0AFB-2EFFEE9E4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E0FBE-AC4A-0E0A-F3D5-0983BC9EDEF2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179906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1C6E-7557-9411-C4ED-45DEB253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1F9-3ECC-E99C-74F7-00E7E4A9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5F9E85-81C0-5493-6417-009343CAC695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9A847A-8419-150E-3CD1-CA2D7DFB416E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A4787B-53CE-49F9-887E-C4A120E2AB70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A71FC06-F3CD-F8E2-A626-44AB876A6768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55E2BA3-780E-EE87-AA42-86EC93E286E7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06D661C2-2911-B19F-22D8-57FBB04E4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D55BEDC-7F4A-C291-824E-BBD288F7BAED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520396B4-4505-1087-59F1-A7EFC4A95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C43716E5-D73A-3165-6C02-DE7F92CC29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11826587-5C65-8D3A-046C-BAB2EF9613A3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2B08EBE9-D0DE-9BD6-D2B6-67EFFE711557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96B4634-8A17-7C85-1B1A-E056F05D9EBB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673E68E-169E-2060-DC80-86F443B1E26E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96DBBD3-7446-A3C6-9D69-2DE6EC93B8A7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3250409-A6B1-431B-738E-8A3758FAA845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6DB95B85-B4BE-FC46-CFAD-C38FB91B7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40F0ACD4-B980-CD56-686C-83EB25A9E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896B890C-5809-3A1D-70A5-7358F105C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05306BCC-8D73-9B78-D0B4-CCE955FC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1ABBF0AC-0A73-1C14-923A-6A96CC57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FEB74C58-007C-236F-0B92-DFF6250E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5D7656DC-0001-B711-DA05-F158597D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4C71DC-EFFD-7238-2E1A-5FC337475B9D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6E5DA2-53C0-9D3D-6FDF-F6486F54754F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CA88DB6-BDE8-8E1F-454C-3359802DF1F5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BBB1FE0-8DE7-3D92-9AEF-7527AF0C590B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C1CF08-4273-32B7-4882-95F6E9A99A6C}"/>
              </a:ext>
            </a:extLst>
          </p:cNvPr>
          <p:cNvGrpSpPr/>
          <p:nvPr/>
        </p:nvGrpSpPr>
        <p:grpSpPr>
          <a:xfrm>
            <a:off x="3488099" y="2493022"/>
            <a:ext cx="2476494" cy="2434442"/>
            <a:chOff x="3310848" y="2427522"/>
            <a:chExt cx="2476494" cy="243444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1398DA6-9C95-671D-32CE-7312820CA07D}"/>
                </a:ext>
              </a:extLst>
            </p:cNvPr>
            <p:cNvGrpSpPr/>
            <p:nvPr/>
          </p:nvGrpSpPr>
          <p:grpSpPr>
            <a:xfrm>
              <a:off x="3928825" y="2427522"/>
              <a:ext cx="1240541" cy="1149042"/>
              <a:chOff x="3953164" y="2796762"/>
              <a:chExt cx="1240541" cy="1149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CF58A4D-25CA-83B9-DBA4-8D66D03F85B3}"/>
                  </a:ext>
                </a:extLst>
              </p:cNvPr>
              <p:cNvSpPr/>
              <p:nvPr/>
            </p:nvSpPr>
            <p:spPr>
              <a:xfrm>
                <a:off x="3953164" y="3168073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E2F8F7C-70B2-70D4-0BCF-F4109F95FB49}"/>
                  </a:ext>
                </a:extLst>
              </p:cNvPr>
              <p:cNvSpPr/>
              <p:nvPr/>
            </p:nvSpPr>
            <p:spPr>
              <a:xfrm>
                <a:off x="4463808" y="3216601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42ED92C-8D1F-1435-52C2-441B66940DD3}"/>
                  </a:ext>
                </a:extLst>
              </p:cNvPr>
              <p:cNvSpPr/>
              <p:nvPr/>
            </p:nvSpPr>
            <p:spPr>
              <a:xfrm>
                <a:off x="4538169" y="2796762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42C6D3B-58FA-6178-FD07-3004907B302D}"/>
                  </a:ext>
                </a:extLst>
              </p:cNvPr>
              <p:cNvSpPr/>
              <p:nvPr/>
            </p:nvSpPr>
            <p:spPr>
              <a:xfrm>
                <a:off x="4170219" y="377283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82BF57-2E09-69FB-A512-2F3FD0F05E5D}"/>
                  </a:ext>
                </a:extLst>
              </p:cNvPr>
              <p:cNvSpPr/>
              <p:nvPr/>
            </p:nvSpPr>
            <p:spPr>
              <a:xfrm>
                <a:off x="4700627" y="364390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1017CCC-6212-4D64-2D10-3092F91507E6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4128655" y="3254558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5A26E35-272D-7A57-DC43-5EC669E253E4}"/>
                  </a:ext>
                </a:extLst>
              </p:cNvPr>
              <p:cNvCxnSpPr>
                <a:cxnSpLocks/>
                <a:stCxn id="90" idx="0"/>
                <a:endCxn id="91" idx="4"/>
              </p:cNvCxnSpPr>
              <p:nvPr/>
            </p:nvCxnSpPr>
            <p:spPr>
              <a:xfrm flipV="1">
                <a:off x="4551554" y="2969731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E064C59-43A7-E7D4-7EDF-AC5174B09D2C}"/>
                  </a:ext>
                </a:extLst>
              </p:cNvPr>
              <p:cNvCxnSpPr>
                <a:stCxn id="90" idx="3"/>
                <a:endCxn id="92" idx="7"/>
              </p:cNvCxnSpPr>
              <p:nvPr/>
            </p:nvCxnSpPr>
            <p:spPr>
              <a:xfrm flipH="1">
                <a:off x="4320010" y="3364239"/>
                <a:ext cx="169498" cy="43392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0C4EE5C-4C7C-62C3-7766-AE95859405E3}"/>
                  </a:ext>
                </a:extLst>
              </p:cNvPr>
              <p:cNvCxnSpPr>
                <a:stCxn id="92" idx="6"/>
                <a:endCxn id="93" idx="3"/>
              </p:cNvCxnSpPr>
              <p:nvPr/>
            </p:nvCxnSpPr>
            <p:spPr>
              <a:xfrm flipV="1">
                <a:off x="4345710" y="3791543"/>
                <a:ext cx="380617" cy="6777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5E09DE3-2934-26C6-9330-0AC4A1FB7C29}"/>
                  </a:ext>
                </a:extLst>
              </p:cNvPr>
              <p:cNvSpPr/>
              <p:nvPr/>
            </p:nvSpPr>
            <p:spPr>
              <a:xfrm>
                <a:off x="4886707" y="3039164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D75239B-485C-E57E-E492-BCBD35478641}"/>
                  </a:ext>
                </a:extLst>
              </p:cNvPr>
              <p:cNvSpPr/>
              <p:nvPr/>
            </p:nvSpPr>
            <p:spPr>
              <a:xfrm>
                <a:off x="5018214" y="3412889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900141A-739B-1140-E545-17C37211A8C7}"/>
                  </a:ext>
                </a:extLst>
              </p:cNvPr>
              <p:cNvCxnSpPr>
                <a:cxnSpLocks/>
                <a:stCxn id="93" idx="6"/>
                <a:endCxn id="111" idx="3"/>
              </p:cNvCxnSpPr>
              <p:nvPr/>
            </p:nvCxnSpPr>
            <p:spPr>
              <a:xfrm flipV="1">
                <a:off x="4876118" y="3560527"/>
                <a:ext cx="167796" cy="169863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2E55982-CABB-93A6-3C1E-1E8D085E7752}"/>
                  </a:ext>
                </a:extLst>
              </p:cNvPr>
              <p:cNvCxnSpPr>
                <a:cxnSpLocks/>
                <a:stCxn id="110" idx="3"/>
                <a:endCxn id="90" idx="6"/>
              </p:cNvCxnSpPr>
              <p:nvPr/>
            </p:nvCxnSpPr>
            <p:spPr>
              <a:xfrm flipH="1">
                <a:off x="4639299" y="3186802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692B28B-2583-DC87-F3C8-FBC63EBE57D9}"/>
                </a:ext>
              </a:extLst>
            </p:cNvPr>
            <p:cNvSpPr txBox="1"/>
            <p:nvPr/>
          </p:nvSpPr>
          <p:spPr>
            <a:xfrm>
              <a:off x="3310848" y="3815524"/>
              <a:ext cx="247649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Knowledge Graph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Semantically interconnecting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scientific publications and datasets</a:t>
              </a:r>
            </a:p>
          </p:txBody>
        </p:sp>
      </p:grp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7250B8C4-4B9A-1584-21B1-42CDA0837BE7}"/>
              </a:ext>
            </a:extLst>
          </p:cNvPr>
          <p:cNvSpPr/>
          <p:nvPr/>
        </p:nvSpPr>
        <p:spPr>
          <a:xfrm>
            <a:off x="3006332" y="2470909"/>
            <a:ext cx="215684" cy="2395960"/>
          </a:xfrm>
          <a:prstGeom prst="rightBracke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B9CE9561-6F63-B9B0-2ED2-3CCFCA3BB43E}"/>
              </a:ext>
            </a:extLst>
          </p:cNvPr>
          <p:cNvSpPr/>
          <p:nvPr/>
        </p:nvSpPr>
        <p:spPr>
          <a:xfrm>
            <a:off x="3209935" y="3492867"/>
            <a:ext cx="347747" cy="4315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4486B-950E-E4B2-DDF6-9A823666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67A30-7FE3-A4F7-499C-C1A7228C1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CBD51-614F-5B38-C088-1CB089B11C66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395752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863F2-4BD2-15FB-0504-994DFB94D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D397F9-1C2D-4E94-03FE-EFAE961DFB7C}"/>
              </a:ext>
            </a:extLst>
          </p:cNvPr>
          <p:cNvSpPr/>
          <p:nvPr/>
        </p:nvSpPr>
        <p:spPr>
          <a:xfrm>
            <a:off x="5819412" y="2119357"/>
            <a:ext cx="6372588" cy="3905428"/>
          </a:xfrm>
          <a:prstGeom prst="roundRect">
            <a:avLst/>
          </a:prstGeom>
          <a:solidFill>
            <a:srgbClr val="00658B">
              <a:alpha val="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1E529-67A2-6DB4-3FFF-7B3AB4F4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0FF70-BF19-3B72-1D20-74FCCBC661A9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24DA89-349F-86AC-66C9-040842520A78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AB2FDC-C3BA-9FE3-7442-666F5F3A396B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806E2A0-B956-0948-5822-29A3144EC67A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D10EE79-1780-2AFA-5921-7C4C63E8BBB5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5E057714-804E-3BBE-6D30-4BCD8F27A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9BA17DF-0BED-03F6-2794-067FE47DBD89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23532537-4241-CF38-974A-82CFFABF3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BA1E8176-9AFC-A8FC-ABFE-00FAFBADF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77F5B066-F12F-56B2-1B54-02CC1FF83752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D6386056-93D8-C164-5F6F-D7DAE7B38AC1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C2AA15F-DE42-4D59-858A-6E2F8094C07D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63391EF-5C64-E9B4-18C6-1327C33FF6D4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344069-F0E7-2955-51E8-9F9CCD77DA74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240831C-4F11-7BC2-8BD2-69B4CF7D2E5F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CF6A4929-4738-364A-F3CF-90C4D7607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80BE9277-3626-0BB6-6378-70253AD5D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9AADEF93-2531-C979-CE34-43825C71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401D7D4A-AA85-2B56-56E3-9F44DE034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46BE7283-E72E-7F49-FF13-0FF0D86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4387E832-4325-73C6-DEBB-13F1226B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B7D036C7-C191-80F1-5474-46F79A3C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5209E5-6F05-7EAD-FC9A-11BD8637D4BC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F3240F4-07CA-05A3-9056-331211DBF1C2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A5898C-679D-C210-E2DF-9B4070080CA3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48930EE-B84C-F731-8811-C60303975EAE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AE1325A-0CFF-51DE-504E-B06436D9127B}"/>
              </a:ext>
            </a:extLst>
          </p:cNvPr>
          <p:cNvGrpSpPr/>
          <p:nvPr/>
        </p:nvGrpSpPr>
        <p:grpSpPr>
          <a:xfrm>
            <a:off x="3488099" y="2493022"/>
            <a:ext cx="2476494" cy="2434442"/>
            <a:chOff x="3310848" y="2427522"/>
            <a:chExt cx="2476494" cy="243444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F8FD43C-8BDE-C2F3-AD81-BC2847F89CD7}"/>
                </a:ext>
              </a:extLst>
            </p:cNvPr>
            <p:cNvGrpSpPr/>
            <p:nvPr/>
          </p:nvGrpSpPr>
          <p:grpSpPr>
            <a:xfrm>
              <a:off x="3928825" y="2427522"/>
              <a:ext cx="1240541" cy="1149042"/>
              <a:chOff x="3953164" y="2796762"/>
              <a:chExt cx="1240541" cy="1149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ED42547-961A-89A5-9659-23ECE862A0DC}"/>
                  </a:ext>
                </a:extLst>
              </p:cNvPr>
              <p:cNvSpPr/>
              <p:nvPr/>
            </p:nvSpPr>
            <p:spPr>
              <a:xfrm>
                <a:off x="3953164" y="3168073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02BC9A0-1435-0D40-00DE-6B35E1C516D4}"/>
                  </a:ext>
                </a:extLst>
              </p:cNvPr>
              <p:cNvSpPr/>
              <p:nvPr/>
            </p:nvSpPr>
            <p:spPr>
              <a:xfrm>
                <a:off x="4463808" y="3216601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598C7D4-5B60-F300-200C-380833E55BD6}"/>
                  </a:ext>
                </a:extLst>
              </p:cNvPr>
              <p:cNvSpPr/>
              <p:nvPr/>
            </p:nvSpPr>
            <p:spPr>
              <a:xfrm>
                <a:off x="4538169" y="2796762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7EA5713-2C64-CD5A-62A7-F49B3AE49A5E}"/>
                  </a:ext>
                </a:extLst>
              </p:cNvPr>
              <p:cNvSpPr/>
              <p:nvPr/>
            </p:nvSpPr>
            <p:spPr>
              <a:xfrm>
                <a:off x="4170219" y="377283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A5DEA38-EAF5-6BDD-FACA-85B64B9C74E3}"/>
                  </a:ext>
                </a:extLst>
              </p:cNvPr>
              <p:cNvSpPr/>
              <p:nvPr/>
            </p:nvSpPr>
            <p:spPr>
              <a:xfrm>
                <a:off x="4700627" y="364390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E0F2C7F-14A0-2F8D-DF8C-76A8B356B782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4128655" y="3254558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F3E8CA7-FD46-AF9D-7980-9001F11C09A9}"/>
                  </a:ext>
                </a:extLst>
              </p:cNvPr>
              <p:cNvCxnSpPr>
                <a:cxnSpLocks/>
                <a:stCxn id="90" idx="0"/>
                <a:endCxn id="91" idx="4"/>
              </p:cNvCxnSpPr>
              <p:nvPr/>
            </p:nvCxnSpPr>
            <p:spPr>
              <a:xfrm flipV="1">
                <a:off x="4551554" y="2969731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14EF9AD-221D-5584-6BD5-C5A923C270A6}"/>
                  </a:ext>
                </a:extLst>
              </p:cNvPr>
              <p:cNvCxnSpPr>
                <a:stCxn id="90" idx="3"/>
                <a:endCxn id="92" idx="7"/>
              </p:cNvCxnSpPr>
              <p:nvPr/>
            </p:nvCxnSpPr>
            <p:spPr>
              <a:xfrm flipH="1">
                <a:off x="4320010" y="3364239"/>
                <a:ext cx="169498" cy="43392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C468061-BA8D-2BA6-DE78-D7C8E9179497}"/>
                  </a:ext>
                </a:extLst>
              </p:cNvPr>
              <p:cNvCxnSpPr>
                <a:stCxn id="92" idx="6"/>
                <a:endCxn id="93" idx="3"/>
              </p:cNvCxnSpPr>
              <p:nvPr/>
            </p:nvCxnSpPr>
            <p:spPr>
              <a:xfrm flipV="1">
                <a:off x="4345710" y="3791543"/>
                <a:ext cx="380617" cy="6777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35BD05-D928-0228-2BA9-4D342D1C39E9}"/>
                  </a:ext>
                </a:extLst>
              </p:cNvPr>
              <p:cNvSpPr/>
              <p:nvPr/>
            </p:nvSpPr>
            <p:spPr>
              <a:xfrm>
                <a:off x="4886707" y="3039164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8208A6E-AD2E-4D26-A1C8-AC1C1EE6B8F6}"/>
                  </a:ext>
                </a:extLst>
              </p:cNvPr>
              <p:cNvSpPr/>
              <p:nvPr/>
            </p:nvSpPr>
            <p:spPr>
              <a:xfrm>
                <a:off x="5018214" y="3412889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B20DF1E-F5FE-836D-71B3-3835C878E007}"/>
                  </a:ext>
                </a:extLst>
              </p:cNvPr>
              <p:cNvCxnSpPr>
                <a:cxnSpLocks/>
                <a:stCxn id="93" idx="6"/>
                <a:endCxn id="111" idx="3"/>
              </p:cNvCxnSpPr>
              <p:nvPr/>
            </p:nvCxnSpPr>
            <p:spPr>
              <a:xfrm flipV="1">
                <a:off x="4876118" y="3560527"/>
                <a:ext cx="167796" cy="169863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6D8EDDC-37FF-A8E9-A954-83F7D28E4FF6}"/>
                  </a:ext>
                </a:extLst>
              </p:cNvPr>
              <p:cNvCxnSpPr>
                <a:cxnSpLocks/>
                <a:stCxn id="110" idx="3"/>
                <a:endCxn id="90" idx="6"/>
              </p:cNvCxnSpPr>
              <p:nvPr/>
            </p:nvCxnSpPr>
            <p:spPr>
              <a:xfrm flipH="1">
                <a:off x="4639299" y="3186802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F12DB8B-ABD3-1B49-64BE-5FA5147CC79E}"/>
                </a:ext>
              </a:extLst>
            </p:cNvPr>
            <p:cNvSpPr txBox="1"/>
            <p:nvPr/>
          </p:nvSpPr>
          <p:spPr>
            <a:xfrm>
              <a:off x="3310848" y="3815524"/>
              <a:ext cx="247649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Knowledge Graph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Semantically interconnecting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scientific publications and datasets</a:t>
              </a:r>
            </a:p>
          </p:txBody>
        </p:sp>
      </p:grp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7EB1B599-2F0B-1413-C28E-4EF64FB95418}"/>
              </a:ext>
            </a:extLst>
          </p:cNvPr>
          <p:cNvSpPr/>
          <p:nvPr/>
        </p:nvSpPr>
        <p:spPr>
          <a:xfrm>
            <a:off x="3006332" y="2470909"/>
            <a:ext cx="215684" cy="2395960"/>
          </a:xfrm>
          <a:prstGeom prst="rightBracke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AB686B9F-566D-2532-FF88-9ED9298271EA}"/>
              </a:ext>
            </a:extLst>
          </p:cNvPr>
          <p:cNvSpPr/>
          <p:nvPr/>
        </p:nvSpPr>
        <p:spPr>
          <a:xfrm>
            <a:off x="3209935" y="3492867"/>
            <a:ext cx="347747" cy="4315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Graphic 156" descr="Thought outline">
            <a:extLst>
              <a:ext uri="{FF2B5EF4-FFF2-40B4-BE49-F238E27FC236}">
                <a16:creationId xmlns:a16="http://schemas.microsoft.com/office/drawing/2014/main" id="{24DCA39B-9F18-9A81-CE6D-2A633D060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7350" y="2330951"/>
            <a:ext cx="1187837" cy="118783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E819096C-B75B-E288-A8C8-B7E1321690B5}"/>
              </a:ext>
            </a:extLst>
          </p:cNvPr>
          <p:cNvSpPr txBox="1"/>
          <p:nvPr/>
        </p:nvSpPr>
        <p:spPr>
          <a:xfrm>
            <a:off x="10336048" y="3466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3" name="Graphic 162" descr="Question mark outline">
            <a:extLst>
              <a:ext uri="{FF2B5EF4-FFF2-40B4-BE49-F238E27FC236}">
                <a16:creationId xmlns:a16="http://schemas.microsoft.com/office/drawing/2014/main" id="{7A17BCFA-5A05-0E04-EA30-A5DFDF89D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1502" y="2406054"/>
            <a:ext cx="563457" cy="563457"/>
          </a:xfrm>
          <a:prstGeom prst="rect">
            <a:avLst/>
          </a:prstGeom>
        </p:spPr>
      </p:pic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B9BD50C-682A-F6AD-3B4F-C0267777AFDA}"/>
              </a:ext>
            </a:extLst>
          </p:cNvPr>
          <p:cNvSpPr/>
          <p:nvPr/>
        </p:nvSpPr>
        <p:spPr>
          <a:xfrm rot="10800000">
            <a:off x="10097247" y="2906267"/>
            <a:ext cx="953729" cy="39021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Graphic 185" descr="Robot with solid fill">
            <a:extLst>
              <a:ext uri="{FF2B5EF4-FFF2-40B4-BE49-F238E27FC236}">
                <a16:creationId xmlns:a16="http://schemas.microsoft.com/office/drawing/2014/main" id="{2078A366-B6A2-3F53-F70A-163087FA8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0338" y="2827653"/>
            <a:ext cx="765012" cy="7650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4E9FE-9F05-12F5-B1F1-B8E64EC9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E19C6-FFB3-B896-7B74-14E233C17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C34F9-E3BF-FB9E-4E00-7F72458EC0C4}"/>
              </a:ext>
            </a:extLst>
          </p:cNvPr>
          <p:cNvSpPr/>
          <p:nvPr/>
        </p:nvSpPr>
        <p:spPr>
          <a:xfrm>
            <a:off x="8198605" y="2875319"/>
            <a:ext cx="877110" cy="40937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DED89-A767-8C83-D886-6C5623047F0E}"/>
              </a:ext>
            </a:extLst>
          </p:cNvPr>
          <p:cNvSpPr txBox="1"/>
          <p:nvPr/>
        </p:nvSpPr>
        <p:spPr>
          <a:xfrm>
            <a:off x="8117685" y="2416402"/>
            <a:ext cx="220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1.Query Reformation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CD2CD0-8A51-335B-506E-7F392663B6CC}"/>
              </a:ext>
            </a:extLst>
          </p:cNvPr>
          <p:cNvCxnSpPr>
            <a:endCxn id="4" idx="3"/>
          </p:cNvCxnSpPr>
          <p:nvPr/>
        </p:nvCxnSpPr>
        <p:spPr>
          <a:xfrm flipH="1">
            <a:off x="9075715" y="3080008"/>
            <a:ext cx="4228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E44295-E9EA-A8F6-1F53-BA96037F507A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196156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838E8-C952-52E9-DACB-0D0D1D10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1C2F42-D87F-F757-4C4D-155C8BF641B4}"/>
              </a:ext>
            </a:extLst>
          </p:cNvPr>
          <p:cNvSpPr/>
          <p:nvPr/>
        </p:nvSpPr>
        <p:spPr>
          <a:xfrm>
            <a:off x="5819412" y="2119357"/>
            <a:ext cx="6372588" cy="3905428"/>
          </a:xfrm>
          <a:prstGeom prst="roundRect">
            <a:avLst/>
          </a:prstGeom>
          <a:solidFill>
            <a:srgbClr val="00658B">
              <a:alpha val="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D32CB-565F-9705-35A5-F3EAC16F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CB587A-CE36-A4B7-5CA3-C45A5880963D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CA5933-0401-D7A7-4EE3-8F87F6A16844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AD0959-1DFE-6E8A-36E1-26CE348D7A1A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75F5F5-7EDB-254D-2B76-CC6EADEF8337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B37A091-1C76-7307-D16E-077C9A6ED355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AA35F17F-D991-A93D-922D-8555AA1B2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02EAC7D-9634-0BF4-55A9-A9C192E34E9E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B97FCC49-2A7F-7C27-6BC8-54041EEC9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60583E0B-6838-4D95-59FA-B035CDEC6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D9F04D8A-8FE5-50AB-2DC0-F27B660A28AE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51C86F84-F387-6236-D3FE-A205A3BE0A35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0DEE7DC-374B-D483-35FD-BBC7AFFCBF9E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25BB591-39D1-10CF-8AE5-3E93323F54F5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290E6AB-08CC-E780-5FA7-E9B438FBC741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B1E8C64-CBE5-5A60-C5E9-96C79321BB22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06DA71EC-8CFA-F459-BBD1-93C9AE53B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53214337-120C-EB33-9A43-AF840E783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694491B1-254B-C95C-2534-1DDACB03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83E3B4DC-E07A-3010-7FF4-A28C8F50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1246A950-6A0E-6589-3993-7E7E4329A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7E42C62D-9896-C110-0DA9-E20F97D6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FEFF49D1-38C8-5A39-803C-E8562270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9E20C16-4E6F-0C8F-D87E-B9AD62FCA93E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75B86C-1B1B-C38C-22C1-583D88C5B6C0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3FCFFC-0430-5465-DCF2-CC19990369E6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903E96-C665-7246-AD6D-D718CC160E3D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46F6244-6784-6A89-8285-7B095B15D61D}"/>
              </a:ext>
            </a:extLst>
          </p:cNvPr>
          <p:cNvGrpSpPr/>
          <p:nvPr/>
        </p:nvGrpSpPr>
        <p:grpSpPr>
          <a:xfrm>
            <a:off x="3488099" y="2493022"/>
            <a:ext cx="2476494" cy="2434442"/>
            <a:chOff x="3310848" y="2427522"/>
            <a:chExt cx="2476494" cy="243444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996A727-5849-6744-3D3D-F74092708819}"/>
                </a:ext>
              </a:extLst>
            </p:cNvPr>
            <p:cNvGrpSpPr/>
            <p:nvPr/>
          </p:nvGrpSpPr>
          <p:grpSpPr>
            <a:xfrm>
              <a:off x="3928825" y="2427522"/>
              <a:ext cx="1240541" cy="1149042"/>
              <a:chOff x="3953164" y="2796762"/>
              <a:chExt cx="1240541" cy="1149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56D2AF8-7503-3A14-E477-8E028F346891}"/>
                  </a:ext>
                </a:extLst>
              </p:cNvPr>
              <p:cNvSpPr/>
              <p:nvPr/>
            </p:nvSpPr>
            <p:spPr>
              <a:xfrm>
                <a:off x="3953164" y="3168073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7D82D08-DA6A-C5BD-2DD1-AC3FE5E14D00}"/>
                  </a:ext>
                </a:extLst>
              </p:cNvPr>
              <p:cNvSpPr/>
              <p:nvPr/>
            </p:nvSpPr>
            <p:spPr>
              <a:xfrm>
                <a:off x="4463808" y="3216601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550C207-E15C-EC12-5533-1378B3592C29}"/>
                  </a:ext>
                </a:extLst>
              </p:cNvPr>
              <p:cNvSpPr/>
              <p:nvPr/>
            </p:nvSpPr>
            <p:spPr>
              <a:xfrm>
                <a:off x="4538169" y="2796762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9854E7C-A0D1-0888-773F-B9F84E774A2C}"/>
                  </a:ext>
                </a:extLst>
              </p:cNvPr>
              <p:cNvSpPr/>
              <p:nvPr/>
            </p:nvSpPr>
            <p:spPr>
              <a:xfrm>
                <a:off x="4170219" y="377283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155D4D0-2211-D6D3-BC8F-C6C2C5B21BA0}"/>
                  </a:ext>
                </a:extLst>
              </p:cNvPr>
              <p:cNvSpPr/>
              <p:nvPr/>
            </p:nvSpPr>
            <p:spPr>
              <a:xfrm>
                <a:off x="4700627" y="364390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8E04AEC-8BF1-6199-1FF8-D3DDBB77F088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4128655" y="3254558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D371EE1-C6AD-299A-C23C-7C166D6B7981}"/>
                  </a:ext>
                </a:extLst>
              </p:cNvPr>
              <p:cNvCxnSpPr>
                <a:cxnSpLocks/>
                <a:stCxn id="90" idx="0"/>
                <a:endCxn id="91" idx="4"/>
              </p:cNvCxnSpPr>
              <p:nvPr/>
            </p:nvCxnSpPr>
            <p:spPr>
              <a:xfrm flipV="1">
                <a:off x="4551554" y="2969731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67737E3-58C1-F6A2-7D74-CB68C67267CA}"/>
                  </a:ext>
                </a:extLst>
              </p:cNvPr>
              <p:cNvCxnSpPr>
                <a:stCxn id="90" idx="3"/>
                <a:endCxn id="92" idx="7"/>
              </p:cNvCxnSpPr>
              <p:nvPr/>
            </p:nvCxnSpPr>
            <p:spPr>
              <a:xfrm flipH="1">
                <a:off x="4320010" y="3364239"/>
                <a:ext cx="169498" cy="43392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D86078B-9C82-8508-7284-E095D0848CF8}"/>
                  </a:ext>
                </a:extLst>
              </p:cNvPr>
              <p:cNvCxnSpPr>
                <a:stCxn id="92" idx="6"/>
                <a:endCxn id="93" idx="3"/>
              </p:cNvCxnSpPr>
              <p:nvPr/>
            </p:nvCxnSpPr>
            <p:spPr>
              <a:xfrm flipV="1">
                <a:off x="4345710" y="3791543"/>
                <a:ext cx="380617" cy="6777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FDFA2BC-70D3-7D6D-A0F0-E9C86DE73540}"/>
                  </a:ext>
                </a:extLst>
              </p:cNvPr>
              <p:cNvSpPr/>
              <p:nvPr/>
            </p:nvSpPr>
            <p:spPr>
              <a:xfrm>
                <a:off x="4886707" y="3039164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7463CA7-77B4-3F72-055D-38893CDA84F5}"/>
                  </a:ext>
                </a:extLst>
              </p:cNvPr>
              <p:cNvSpPr/>
              <p:nvPr/>
            </p:nvSpPr>
            <p:spPr>
              <a:xfrm>
                <a:off x="5018214" y="3412889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A97E0B3-31F1-2E07-632A-B9B58180B041}"/>
                  </a:ext>
                </a:extLst>
              </p:cNvPr>
              <p:cNvCxnSpPr>
                <a:cxnSpLocks/>
                <a:stCxn id="93" idx="6"/>
                <a:endCxn id="111" idx="3"/>
              </p:cNvCxnSpPr>
              <p:nvPr/>
            </p:nvCxnSpPr>
            <p:spPr>
              <a:xfrm flipV="1">
                <a:off x="4876118" y="3560527"/>
                <a:ext cx="167796" cy="169863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7006F72-941A-8B29-7FFF-BC81FDA6B1F5}"/>
                  </a:ext>
                </a:extLst>
              </p:cNvPr>
              <p:cNvCxnSpPr>
                <a:cxnSpLocks/>
                <a:stCxn id="110" idx="3"/>
                <a:endCxn id="90" idx="6"/>
              </p:cNvCxnSpPr>
              <p:nvPr/>
            </p:nvCxnSpPr>
            <p:spPr>
              <a:xfrm flipH="1">
                <a:off x="4639299" y="3186802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35F63B0-1C3C-334E-B4CE-A3550987CCC2}"/>
                </a:ext>
              </a:extLst>
            </p:cNvPr>
            <p:cNvSpPr txBox="1"/>
            <p:nvPr/>
          </p:nvSpPr>
          <p:spPr>
            <a:xfrm>
              <a:off x="3310848" y="3815524"/>
              <a:ext cx="247649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Knowledge Graph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Semantically interconnecting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scientific publications and datasets</a:t>
              </a:r>
            </a:p>
          </p:txBody>
        </p:sp>
      </p:grp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5BF31D8F-2623-D1A0-5D5F-BC5AB4A4A756}"/>
              </a:ext>
            </a:extLst>
          </p:cNvPr>
          <p:cNvSpPr/>
          <p:nvPr/>
        </p:nvSpPr>
        <p:spPr>
          <a:xfrm>
            <a:off x="3006332" y="2470909"/>
            <a:ext cx="215684" cy="2395960"/>
          </a:xfrm>
          <a:prstGeom prst="rightBracke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43DFD822-29D7-962F-B23A-E10FA81ECB38}"/>
              </a:ext>
            </a:extLst>
          </p:cNvPr>
          <p:cNvSpPr/>
          <p:nvPr/>
        </p:nvSpPr>
        <p:spPr>
          <a:xfrm>
            <a:off x="3209935" y="3492867"/>
            <a:ext cx="347747" cy="4315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Graphic 156" descr="Thought outline">
            <a:extLst>
              <a:ext uri="{FF2B5EF4-FFF2-40B4-BE49-F238E27FC236}">
                <a16:creationId xmlns:a16="http://schemas.microsoft.com/office/drawing/2014/main" id="{59898854-3022-C985-B3B4-05DAF1463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7350" y="2330951"/>
            <a:ext cx="1187837" cy="118783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69C1F1D9-02E3-0945-2086-5AB0EF9598C3}"/>
              </a:ext>
            </a:extLst>
          </p:cNvPr>
          <p:cNvSpPr txBox="1"/>
          <p:nvPr/>
        </p:nvSpPr>
        <p:spPr>
          <a:xfrm>
            <a:off x="10336048" y="3466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3" name="Graphic 162" descr="Question mark outline">
            <a:extLst>
              <a:ext uri="{FF2B5EF4-FFF2-40B4-BE49-F238E27FC236}">
                <a16:creationId xmlns:a16="http://schemas.microsoft.com/office/drawing/2014/main" id="{EAF9ACE1-F4D8-10F0-8A83-BF5F5B2DD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1502" y="2406054"/>
            <a:ext cx="563457" cy="56345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BD14D676-6B28-7D26-72CD-9818A387F85F}"/>
              </a:ext>
            </a:extLst>
          </p:cNvPr>
          <p:cNvSpPr/>
          <p:nvPr/>
        </p:nvSpPr>
        <p:spPr>
          <a:xfrm>
            <a:off x="8198605" y="2875319"/>
            <a:ext cx="877110" cy="40937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70395F9-45D5-1498-4C56-5FA7D4A63822}"/>
              </a:ext>
            </a:extLst>
          </p:cNvPr>
          <p:cNvSpPr txBox="1"/>
          <p:nvPr/>
        </p:nvSpPr>
        <p:spPr>
          <a:xfrm>
            <a:off x="8117685" y="2416402"/>
            <a:ext cx="220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1.Query Reformation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9249CEBD-DB60-3BDD-1854-A5189F941A98}"/>
              </a:ext>
            </a:extLst>
          </p:cNvPr>
          <p:cNvSpPr/>
          <p:nvPr/>
        </p:nvSpPr>
        <p:spPr>
          <a:xfrm rot="10800000">
            <a:off x="10097247" y="2906267"/>
            <a:ext cx="953729" cy="39021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9F0BA7C-E689-C766-23F9-A27B0D835FF6}"/>
              </a:ext>
            </a:extLst>
          </p:cNvPr>
          <p:cNvCxnSpPr>
            <a:cxnSpLocks/>
            <a:endCxn id="166" idx="3"/>
          </p:cNvCxnSpPr>
          <p:nvPr/>
        </p:nvCxnSpPr>
        <p:spPr>
          <a:xfrm flipH="1">
            <a:off x="9075715" y="3080008"/>
            <a:ext cx="4228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CC223261-734F-FBDC-147E-B9C9276BE9A3}"/>
              </a:ext>
            </a:extLst>
          </p:cNvPr>
          <p:cNvSpPr txBox="1"/>
          <p:nvPr/>
        </p:nvSpPr>
        <p:spPr>
          <a:xfrm>
            <a:off x="5973987" y="2698934"/>
            <a:ext cx="2143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Graph-based search</a:t>
            </a:r>
          </a:p>
        </p:txBody>
      </p:sp>
      <p:pic>
        <p:nvPicPr>
          <p:cNvPr id="186" name="Graphic 185" descr="Robot with solid fill">
            <a:extLst>
              <a:ext uri="{FF2B5EF4-FFF2-40B4-BE49-F238E27FC236}">
                <a16:creationId xmlns:a16="http://schemas.microsoft.com/office/drawing/2014/main" id="{B2E0747F-2443-F736-6A10-C8902C4C7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0338" y="2827653"/>
            <a:ext cx="765012" cy="765012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E4E6412-C10A-8066-76ED-A899C8E72406}"/>
              </a:ext>
            </a:extLst>
          </p:cNvPr>
          <p:cNvGrpSpPr/>
          <p:nvPr/>
        </p:nvGrpSpPr>
        <p:grpSpPr>
          <a:xfrm>
            <a:off x="7017832" y="3975914"/>
            <a:ext cx="627065" cy="602614"/>
            <a:chOff x="6659009" y="3280420"/>
            <a:chExt cx="627065" cy="602614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65B9CFF-645D-8CF0-FB6C-44ECFA687A34}"/>
                </a:ext>
              </a:extLst>
            </p:cNvPr>
            <p:cNvSpPr/>
            <p:nvPr/>
          </p:nvSpPr>
          <p:spPr>
            <a:xfrm>
              <a:off x="6742141" y="3552622"/>
              <a:ext cx="175491" cy="172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5A8F3D6-BA1E-93E9-72E8-44262E67E3C3}"/>
                </a:ext>
              </a:extLst>
            </p:cNvPr>
            <p:cNvSpPr/>
            <p:nvPr/>
          </p:nvSpPr>
          <p:spPr>
            <a:xfrm>
              <a:off x="6947649" y="3355897"/>
              <a:ext cx="175491" cy="172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0C65228-CBA1-79BE-11A6-98EDB8D30F65}"/>
                </a:ext>
              </a:extLst>
            </p:cNvPr>
            <p:cNvSpPr/>
            <p:nvPr/>
          </p:nvSpPr>
          <p:spPr>
            <a:xfrm>
              <a:off x="7019211" y="3614778"/>
              <a:ext cx="175491" cy="172969"/>
            </a:xfrm>
            <a:prstGeom prst="ellipse">
              <a:avLst/>
            </a:prstGeom>
            <a:solidFill>
              <a:srgbClr val="D2AE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50D3DB-366B-A093-9365-276D52BAFA5C}"/>
                </a:ext>
              </a:extLst>
            </p:cNvPr>
            <p:cNvSpPr/>
            <p:nvPr/>
          </p:nvSpPr>
          <p:spPr>
            <a:xfrm>
              <a:off x="6659009" y="3280420"/>
              <a:ext cx="627065" cy="60261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AFA6709-4A51-F4A2-EBAA-0564BCF9E38D}"/>
              </a:ext>
            </a:extLst>
          </p:cNvPr>
          <p:cNvCxnSpPr>
            <a:cxnSpLocks/>
            <a:stCxn id="190" idx="2"/>
          </p:cNvCxnSpPr>
          <p:nvPr/>
        </p:nvCxnSpPr>
        <p:spPr>
          <a:xfrm flipH="1">
            <a:off x="6096000" y="4277221"/>
            <a:ext cx="92183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74B90D3B-5165-BCEF-5F07-F864AF3EB41A}"/>
              </a:ext>
            </a:extLst>
          </p:cNvPr>
          <p:cNvSpPr txBox="1"/>
          <p:nvPr/>
        </p:nvSpPr>
        <p:spPr>
          <a:xfrm>
            <a:off x="6444935" y="3464022"/>
            <a:ext cx="18491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Top Nodes </a:t>
            </a:r>
            <a:r>
              <a:rPr lang="en-US" sz="12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(Keyword-based)</a:t>
            </a:r>
            <a:endParaRPr lang="en-US" sz="1400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09367D0-6195-8FE1-091E-2F6CFA483B04}"/>
              </a:ext>
            </a:extLst>
          </p:cNvPr>
          <p:cNvGrpSpPr/>
          <p:nvPr/>
        </p:nvGrpSpPr>
        <p:grpSpPr>
          <a:xfrm rot="18387279">
            <a:off x="8164932" y="3995897"/>
            <a:ext cx="797794" cy="438179"/>
            <a:chOff x="7536774" y="3588556"/>
            <a:chExt cx="1109034" cy="592808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FAC8D-A57D-55A8-A773-D5C306A380FD}"/>
                </a:ext>
              </a:extLst>
            </p:cNvPr>
            <p:cNvSpPr/>
            <p:nvPr/>
          </p:nvSpPr>
          <p:spPr>
            <a:xfrm>
              <a:off x="7536774" y="3959867"/>
              <a:ext cx="175491" cy="172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F9502D6-ABF5-AA37-8A9C-78741E9A419F}"/>
                </a:ext>
              </a:extLst>
            </p:cNvPr>
            <p:cNvSpPr/>
            <p:nvPr/>
          </p:nvSpPr>
          <p:spPr>
            <a:xfrm>
              <a:off x="8047418" y="4008395"/>
              <a:ext cx="175491" cy="17296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73F25AE-498D-7B5C-FCF9-1D1D6B26AF03}"/>
                </a:ext>
              </a:extLst>
            </p:cNvPr>
            <p:cNvSpPr/>
            <p:nvPr/>
          </p:nvSpPr>
          <p:spPr>
            <a:xfrm>
              <a:off x="8121779" y="3588556"/>
              <a:ext cx="175491" cy="172969"/>
            </a:xfrm>
            <a:prstGeom prst="ellipse">
              <a:avLst/>
            </a:prstGeom>
            <a:solidFill>
              <a:srgbClr val="D2AE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F00999F-8615-71EE-0687-5AF6C91FAC3D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7712265" y="4046352"/>
              <a:ext cx="335153" cy="485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F526DEA-06A0-49A7-BAF0-028C6C414208}"/>
                </a:ext>
              </a:extLst>
            </p:cNvPr>
            <p:cNvCxnSpPr>
              <a:cxnSpLocks/>
              <a:stCxn id="206" idx="0"/>
              <a:endCxn id="207" idx="4"/>
            </p:cNvCxnSpPr>
            <p:nvPr/>
          </p:nvCxnSpPr>
          <p:spPr>
            <a:xfrm flipV="1">
              <a:off x="8135164" y="3761525"/>
              <a:ext cx="74361" cy="24687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9C318C2-5D6B-C201-3F0A-E0E03CACE040}"/>
                </a:ext>
              </a:extLst>
            </p:cNvPr>
            <p:cNvSpPr/>
            <p:nvPr/>
          </p:nvSpPr>
          <p:spPr>
            <a:xfrm>
              <a:off x="8470317" y="3830958"/>
              <a:ext cx="175491" cy="172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51E5718-1B83-EEEA-7C2F-04E44DE5E50B}"/>
                </a:ext>
              </a:extLst>
            </p:cNvPr>
            <p:cNvCxnSpPr>
              <a:cxnSpLocks/>
              <a:stCxn id="210" idx="3"/>
              <a:endCxn id="206" idx="6"/>
            </p:cNvCxnSpPr>
            <p:nvPr/>
          </p:nvCxnSpPr>
          <p:spPr>
            <a:xfrm flipH="1">
              <a:off x="8222909" y="3978596"/>
              <a:ext cx="273108" cy="11628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E981333E-50D5-84C9-EB9C-2B4A66756C26}"/>
              </a:ext>
            </a:extLst>
          </p:cNvPr>
          <p:cNvSpPr txBox="1"/>
          <p:nvPr/>
        </p:nvSpPr>
        <p:spPr>
          <a:xfrm>
            <a:off x="7568303" y="3945959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842B0C-731B-DE50-19D6-1CDD45E698D3}"/>
              </a:ext>
            </a:extLst>
          </p:cNvPr>
          <p:cNvCxnSpPr>
            <a:cxnSpLocks/>
            <a:stCxn id="190" idx="6"/>
          </p:cNvCxnSpPr>
          <p:nvPr/>
        </p:nvCxnSpPr>
        <p:spPr>
          <a:xfrm>
            <a:off x="7644897" y="4277221"/>
            <a:ext cx="726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C26F31D4-CBD0-5363-1C82-DFEE079BC6D7}"/>
              </a:ext>
            </a:extLst>
          </p:cNvPr>
          <p:cNvCxnSpPr>
            <a:cxnSpLocks/>
          </p:cNvCxnSpPr>
          <p:nvPr/>
        </p:nvCxnSpPr>
        <p:spPr>
          <a:xfrm flipH="1">
            <a:off x="5964593" y="3080009"/>
            <a:ext cx="2234012" cy="1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655F-26A3-6E47-764D-F9B07431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36069-8B50-76F8-67D8-6B6099B27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CB981-F1F1-A72C-37D9-E8C5C4DBB585}"/>
              </a:ext>
            </a:extLst>
          </p:cNvPr>
          <p:cNvSpPr txBox="1"/>
          <p:nvPr/>
        </p:nvSpPr>
        <p:spPr>
          <a:xfrm>
            <a:off x="5821394" y="4669914"/>
            <a:ext cx="2476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 lexical-based 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C9AE0-10B3-F959-CA1D-11F6A8B16FD2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300719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53C5D-B4C5-4F21-8E0F-15CDF41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514D2-B8B5-46BC-A0FB-8A07162B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r>
              <a:rPr lang="de-DE" b="1" dirty="0"/>
              <a:t>Earth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navigation</a:t>
            </a:r>
            <a:r>
              <a:rPr lang="de-DE" b="1" dirty="0"/>
              <a:t> in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1C97A2-1A53-4763-A32A-94656EB71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2C2C3-DC46-49AA-A215-C6FCE664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#ossym2023, CERN – Geneva, 4-6 </a:t>
            </a:r>
            <a:r>
              <a:rPr lang="de-DE" dirty="0" err="1">
                <a:solidFill>
                  <a:schemeClr val="tx1">
                    <a:tint val="75000"/>
                    <a:alpha val="50000"/>
                  </a:schemeClr>
                </a:solidFill>
              </a:rPr>
              <a:t>Octobre</a:t>
            </a:r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 2023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AC77DB-2820-4542-A7FD-75A3B394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92" y="5230800"/>
            <a:ext cx="1562655" cy="621510"/>
          </a:xfrm>
          <a:prstGeom prst="rect">
            <a:avLst/>
          </a:prstGeom>
        </p:spPr>
      </p:pic>
      <p:pic>
        <p:nvPicPr>
          <p:cNvPr id="1026" name="Picture 2" descr="https://i.gyazo.com/07de8447df021636d322c47f1610383c.png">
            <a:extLst>
              <a:ext uri="{FF2B5EF4-FFF2-40B4-BE49-F238E27FC236}">
                <a16:creationId xmlns:a16="http://schemas.microsoft.com/office/drawing/2014/main" id="{83B48F9F-0D5D-427F-9309-09E38749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51" y="4717303"/>
            <a:ext cx="2024957" cy="6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09fb133f4f4160d70f5362b9e3e0f01b.png">
            <a:extLst>
              <a:ext uri="{FF2B5EF4-FFF2-40B4-BE49-F238E27FC236}">
                <a16:creationId xmlns:a16="http://schemas.microsoft.com/office/drawing/2014/main" id="{17CAC826-05CA-4BCC-8243-3A4FC047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4491062"/>
            <a:ext cx="3388101" cy="4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412491b9980b2569fa93d59935313b9b.png">
            <a:extLst>
              <a:ext uri="{FF2B5EF4-FFF2-40B4-BE49-F238E27FC236}">
                <a16:creationId xmlns:a16="http://schemas.microsoft.com/office/drawing/2014/main" id="{C842DFF3-B19C-4A56-807D-C5EB47D7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92" y="3469075"/>
            <a:ext cx="3847461" cy="7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yazo.com/0c193dc61c05c3b2c63d89a459b68f8c.png">
            <a:extLst>
              <a:ext uri="{FF2B5EF4-FFF2-40B4-BE49-F238E27FC236}">
                <a16:creationId xmlns:a16="http://schemas.microsoft.com/office/drawing/2014/main" id="{271B857C-CE43-4B2F-935D-A968A14F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53" y="5541555"/>
            <a:ext cx="2600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6B0A89-95A4-4C68-8E6A-EFE27D6B1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5" y="4410590"/>
            <a:ext cx="2209932" cy="11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C1AF-3B3F-82C4-0E5C-0BD065C6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909DB64-F58A-8762-DB88-6AD3B0A2D01D}"/>
              </a:ext>
            </a:extLst>
          </p:cNvPr>
          <p:cNvSpPr/>
          <p:nvPr/>
        </p:nvSpPr>
        <p:spPr>
          <a:xfrm>
            <a:off x="5819412" y="2119357"/>
            <a:ext cx="6372588" cy="3905428"/>
          </a:xfrm>
          <a:prstGeom prst="roundRect">
            <a:avLst/>
          </a:prstGeom>
          <a:solidFill>
            <a:srgbClr val="00658B">
              <a:alpha val="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8B17D-9B26-74E7-DC10-FD1B5B4A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D6684A-84FE-8C0A-9852-1CF753EF8787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48FDF1-AA0A-1627-9BA8-8F123AE1E4C6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6AA1C-6A6C-BEDD-3450-C61373703E40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3486A-43C3-FE92-773E-2B60AF8C6D31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690E94C-056C-3A43-E598-BE82846A5948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68965B7-6976-6AB2-00D2-9B5445A72A62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AD984F4D-79F5-3BBA-0832-2ACCA5A7D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A9DBB59-3DBC-548F-D9A7-9EDA8CD18866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CF69D6B2-8C53-B56D-68F0-09BFCB0A17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F4B0002F-0B58-3383-0452-2C5B499E6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B61EF3DD-6589-BA52-4BAD-230E181B16EA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C21FF491-C778-933B-09EA-BFAC9E5FFF62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B65DFBF-CAEA-A27B-55BC-500FC313697C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C555510-F59F-FCB0-35FC-378987FB9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012DAE-0D06-2F75-F201-DC7C37F51F95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FA07CE-8A4D-2B1F-31CE-B3F71D5C0A75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E8AF8C5D-94F3-2AC9-9DC0-64985010F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621F872E-01E1-0127-2A69-BB93F347B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567D42D8-7D5B-0592-3519-FCC4AB4EB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A9C670A7-3C70-07BE-B034-22BD77FE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4A0AA968-EDC3-30E8-222C-89F41865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F8B8A1EA-0B42-8D12-9A83-AFA8C99D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AD741C24-C29F-E539-B614-5CF4108F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0CC75CC-924B-308C-1320-5F8BDD8F7283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67A5C46-1C94-8AB7-B18C-0CA9F24869E2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F7B5A2-1070-EDEE-016B-6E715B744CDE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B06FD8-73A2-5AA8-A07D-B05486227923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E1A105-DBC1-9848-B2E7-F056A58B9D5A}"/>
              </a:ext>
            </a:extLst>
          </p:cNvPr>
          <p:cNvGrpSpPr/>
          <p:nvPr/>
        </p:nvGrpSpPr>
        <p:grpSpPr>
          <a:xfrm>
            <a:off x="3488099" y="2493022"/>
            <a:ext cx="2476494" cy="2434442"/>
            <a:chOff x="3310848" y="2427522"/>
            <a:chExt cx="2476494" cy="243444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1F023E3-28B9-3B2E-AA30-7224E44CA3D4}"/>
                </a:ext>
              </a:extLst>
            </p:cNvPr>
            <p:cNvGrpSpPr/>
            <p:nvPr/>
          </p:nvGrpSpPr>
          <p:grpSpPr>
            <a:xfrm>
              <a:off x="3928825" y="2427522"/>
              <a:ext cx="1240541" cy="1149042"/>
              <a:chOff x="3953164" y="2796762"/>
              <a:chExt cx="1240541" cy="1149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FC74507-D3C6-B14A-C9AE-AE4672229D55}"/>
                  </a:ext>
                </a:extLst>
              </p:cNvPr>
              <p:cNvSpPr/>
              <p:nvPr/>
            </p:nvSpPr>
            <p:spPr>
              <a:xfrm>
                <a:off x="3953164" y="3168073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D2AED38-9F6E-E90A-ACE5-9E3E566E5D5E}"/>
                  </a:ext>
                </a:extLst>
              </p:cNvPr>
              <p:cNvSpPr/>
              <p:nvPr/>
            </p:nvSpPr>
            <p:spPr>
              <a:xfrm>
                <a:off x="4463808" y="3216601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3B42513-4113-0470-ACC4-A1335FDBC61E}"/>
                  </a:ext>
                </a:extLst>
              </p:cNvPr>
              <p:cNvSpPr/>
              <p:nvPr/>
            </p:nvSpPr>
            <p:spPr>
              <a:xfrm>
                <a:off x="4538169" y="2796762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9B8CD3E-3C0B-FC71-4B2B-F4A387D6060F}"/>
                  </a:ext>
                </a:extLst>
              </p:cNvPr>
              <p:cNvSpPr/>
              <p:nvPr/>
            </p:nvSpPr>
            <p:spPr>
              <a:xfrm>
                <a:off x="4170219" y="377283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E57C8C6-B137-213C-F667-F4D8F444F740}"/>
                  </a:ext>
                </a:extLst>
              </p:cNvPr>
              <p:cNvSpPr/>
              <p:nvPr/>
            </p:nvSpPr>
            <p:spPr>
              <a:xfrm>
                <a:off x="4700627" y="364390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03A02BE-65AB-C55C-6160-CF483A29F594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4128655" y="3254558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B689C5B-AF92-042C-BF94-BCC8A394D803}"/>
                  </a:ext>
                </a:extLst>
              </p:cNvPr>
              <p:cNvCxnSpPr>
                <a:cxnSpLocks/>
                <a:stCxn id="90" idx="0"/>
                <a:endCxn id="91" idx="4"/>
              </p:cNvCxnSpPr>
              <p:nvPr/>
            </p:nvCxnSpPr>
            <p:spPr>
              <a:xfrm flipV="1">
                <a:off x="4551554" y="2969731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13476E7-1EA5-1C54-C7B2-89559D2A3160}"/>
                  </a:ext>
                </a:extLst>
              </p:cNvPr>
              <p:cNvCxnSpPr>
                <a:stCxn id="90" idx="3"/>
                <a:endCxn id="92" idx="7"/>
              </p:cNvCxnSpPr>
              <p:nvPr/>
            </p:nvCxnSpPr>
            <p:spPr>
              <a:xfrm flipH="1">
                <a:off x="4320010" y="3364239"/>
                <a:ext cx="169498" cy="43392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779419-8359-0575-6166-B6578311291D}"/>
                  </a:ext>
                </a:extLst>
              </p:cNvPr>
              <p:cNvCxnSpPr>
                <a:stCxn id="92" idx="6"/>
                <a:endCxn id="93" idx="3"/>
              </p:cNvCxnSpPr>
              <p:nvPr/>
            </p:nvCxnSpPr>
            <p:spPr>
              <a:xfrm flipV="1">
                <a:off x="4345710" y="3791543"/>
                <a:ext cx="380617" cy="6777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9CBECA-F768-DA02-DE04-B7BDBFA6105C}"/>
                  </a:ext>
                </a:extLst>
              </p:cNvPr>
              <p:cNvSpPr/>
              <p:nvPr/>
            </p:nvSpPr>
            <p:spPr>
              <a:xfrm>
                <a:off x="4886707" y="3039164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AD3D97-CD6B-C048-9B1C-36F7DCD063BC}"/>
                  </a:ext>
                </a:extLst>
              </p:cNvPr>
              <p:cNvSpPr/>
              <p:nvPr/>
            </p:nvSpPr>
            <p:spPr>
              <a:xfrm>
                <a:off x="5018214" y="3412889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3E242B3-E412-41FA-AED1-C3309BFBB306}"/>
                  </a:ext>
                </a:extLst>
              </p:cNvPr>
              <p:cNvCxnSpPr>
                <a:cxnSpLocks/>
                <a:stCxn id="93" idx="6"/>
                <a:endCxn id="111" idx="3"/>
              </p:cNvCxnSpPr>
              <p:nvPr/>
            </p:nvCxnSpPr>
            <p:spPr>
              <a:xfrm flipV="1">
                <a:off x="4876118" y="3560527"/>
                <a:ext cx="167796" cy="169863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05C6181-8D75-26E8-201F-A9A1DBB8CAC0}"/>
                  </a:ext>
                </a:extLst>
              </p:cNvPr>
              <p:cNvCxnSpPr>
                <a:cxnSpLocks/>
                <a:stCxn id="110" idx="3"/>
                <a:endCxn id="90" idx="6"/>
              </p:cNvCxnSpPr>
              <p:nvPr/>
            </p:nvCxnSpPr>
            <p:spPr>
              <a:xfrm flipH="1">
                <a:off x="4639299" y="3186802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BBD096-6528-2B29-F4E1-2E03ADA76D34}"/>
                </a:ext>
              </a:extLst>
            </p:cNvPr>
            <p:cNvSpPr txBox="1"/>
            <p:nvPr/>
          </p:nvSpPr>
          <p:spPr>
            <a:xfrm>
              <a:off x="3310848" y="3815524"/>
              <a:ext cx="247649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Knowledge Graph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Semantically interconnecting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scientific publications and datasets</a:t>
              </a:r>
            </a:p>
          </p:txBody>
        </p:sp>
      </p:grp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5A0AF3B5-6E35-040E-FC02-1B5706CF2317}"/>
              </a:ext>
            </a:extLst>
          </p:cNvPr>
          <p:cNvSpPr/>
          <p:nvPr/>
        </p:nvSpPr>
        <p:spPr>
          <a:xfrm>
            <a:off x="3006332" y="2470909"/>
            <a:ext cx="215684" cy="2395960"/>
          </a:xfrm>
          <a:prstGeom prst="rightBracke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CB57EBA1-2AC9-3AA2-2D16-30F68C9ED3A4}"/>
              </a:ext>
            </a:extLst>
          </p:cNvPr>
          <p:cNvSpPr/>
          <p:nvPr/>
        </p:nvSpPr>
        <p:spPr>
          <a:xfrm>
            <a:off x="3209935" y="3492867"/>
            <a:ext cx="347747" cy="4315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09C16-28E2-16FD-F043-3A6484076007}"/>
              </a:ext>
            </a:extLst>
          </p:cNvPr>
          <p:cNvGrpSpPr/>
          <p:nvPr/>
        </p:nvGrpSpPr>
        <p:grpSpPr>
          <a:xfrm>
            <a:off x="5964593" y="2330951"/>
            <a:ext cx="5870594" cy="3341085"/>
            <a:chOff x="5312191" y="2072205"/>
            <a:chExt cx="5870594" cy="3341085"/>
          </a:xfrm>
        </p:grpSpPr>
        <p:pic>
          <p:nvPicPr>
            <p:cNvPr id="157" name="Graphic 156" descr="Thought outline">
              <a:extLst>
                <a:ext uri="{FF2B5EF4-FFF2-40B4-BE49-F238E27FC236}">
                  <a16:creationId xmlns:a16="http://schemas.microsoft.com/office/drawing/2014/main" id="{11C9CDEA-4D31-7897-A9D6-88FA54C4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94948" y="2072205"/>
              <a:ext cx="1187837" cy="11878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6842E78-7517-86B3-841D-0D90EB64551B}"/>
                </a:ext>
              </a:extLst>
            </p:cNvPr>
            <p:cNvSpPr txBox="1"/>
            <p:nvPr/>
          </p:nvSpPr>
          <p:spPr>
            <a:xfrm>
              <a:off x="9683646" y="320789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" name="Graphic 162" descr="Question mark outline">
              <a:extLst>
                <a:ext uri="{FF2B5EF4-FFF2-40B4-BE49-F238E27FC236}">
                  <a16:creationId xmlns:a16="http://schemas.microsoft.com/office/drawing/2014/main" id="{E7A21EA5-BA5A-1B95-49CC-2E6E53CF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19100" y="2147308"/>
              <a:ext cx="563457" cy="563457"/>
            </a:xfrm>
            <a:prstGeom prst="rect">
              <a:avLst/>
            </a:prstGeom>
          </p:spPr>
        </p:pic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A068511-3FC1-7EF7-5B1B-A0DA5366A9C7}"/>
                </a:ext>
              </a:extLst>
            </p:cNvPr>
            <p:cNvSpPr/>
            <p:nvPr/>
          </p:nvSpPr>
          <p:spPr>
            <a:xfrm>
              <a:off x="7546203" y="2616573"/>
              <a:ext cx="877110" cy="4093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4CE8A6D-F3AF-8443-05B2-9F68988ABEF7}"/>
                </a:ext>
              </a:extLst>
            </p:cNvPr>
            <p:cNvSpPr txBox="1"/>
            <p:nvPr/>
          </p:nvSpPr>
          <p:spPr>
            <a:xfrm>
              <a:off x="7465283" y="2157656"/>
              <a:ext cx="22099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1.Query Reformation</a:t>
              </a:r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33975C08-7ABA-2D9E-2DDE-3AAD5886525F}"/>
                </a:ext>
              </a:extLst>
            </p:cNvPr>
            <p:cNvSpPr/>
            <p:nvPr/>
          </p:nvSpPr>
          <p:spPr>
            <a:xfrm rot="10800000">
              <a:off x="9444845" y="2647521"/>
              <a:ext cx="953729" cy="39021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233B4EE-E0DA-8C14-3F4A-5AEE44006065}"/>
                </a:ext>
              </a:extLst>
            </p:cNvPr>
            <p:cNvCxnSpPr>
              <a:endCxn id="166" idx="3"/>
            </p:cNvCxnSpPr>
            <p:nvPr/>
          </p:nvCxnSpPr>
          <p:spPr>
            <a:xfrm flipH="1">
              <a:off x="8423313" y="2821262"/>
              <a:ext cx="42289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5A8310A-47E8-EAD4-B725-C646AD0222AF}"/>
                </a:ext>
              </a:extLst>
            </p:cNvPr>
            <p:cNvSpPr txBox="1"/>
            <p:nvPr/>
          </p:nvSpPr>
          <p:spPr>
            <a:xfrm>
              <a:off x="5321585" y="2440188"/>
              <a:ext cx="21436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Graph-based search</a:t>
              </a:r>
            </a:p>
          </p:txBody>
        </p:sp>
        <p:pic>
          <p:nvPicPr>
            <p:cNvPr id="186" name="Graphic 185" descr="Robot with solid fill">
              <a:extLst>
                <a:ext uri="{FF2B5EF4-FFF2-40B4-BE49-F238E27FC236}">
                  <a16:creationId xmlns:a16="http://schemas.microsoft.com/office/drawing/2014/main" id="{4525283C-6893-AA6C-E0E9-8406A418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7936" y="2568907"/>
              <a:ext cx="765012" cy="765012"/>
            </a:xfrm>
            <a:prstGeom prst="rect">
              <a:avLst/>
            </a:prstGeom>
          </p:spPr>
        </p:pic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7FF6BD1-297F-BC24-374D-74E30332F806}"/>
                </a:ext>
              </a:extLst>
            </p:cNvPr>
            <p:cNvGrpSpPr/>
            <p:nvPr/>
          </p:nvGrpSpPr>
          <p:grpSpPr>
            <a:xfrm>
              <a:off x="6365430" y="3717168"/>
              <a:ext cx="627065" cy="602614"/>
              <a:chOff x="6659009" y="3280420"/>
              <a:chExt cx="627065" cy="602614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CFDD927-6AF6-5729-E94B-0FE1AEA40831}"/>
                  </a:ext>
                </a:extLst>
              </p:cNvPr>
              <p:cNvSpPr/>
              <p:nvPr/>
            </p:nvSpPr>
            <p:spPr>
              <a:xfrm>
                <a:off x="6742141" y="3552622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509364CD-2656-B636-9210-C49071F3CAA6}"/>
                  </a:ext>
                </a:extLst>
              </p:cNvPr>
              <p:cNvSpPr/>
              <p:nvPr/>
            </p:nvSpPr>
            <p:spPr>
              <a:xfrm>
                <a:off x="6947649" y="3355897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AAB17E8-C7EC-8BAD-4838-B009E4ABFE64}"/>
                  </a:ext>
                </a:extLst>
              </p:cNvPr>
              <p:cNvSpPr/>
              <p:nvPr/>
            </p:nvSpPr>
            <p:spPr>
              <a:xfrm>
                <a:off x="7019211" y="3614778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75AF2B5-C81A-B8FB-4C8B-105E91C2530B}"/>
                  </a:ext>
                </a:extLst>
              </p:cNvPr>
              <p:cNvSpPr/>
              <p:nvPr/>
            </p:nvSpPr>
            <p:spPr>
              <a:xfrm>
                <a:off x="6659009" y="3280420"/>
                <a:ext cx="627065" cy="602614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00159B2-B78B-1208-1EBE-9363DCF54AED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 flipH="1">
              <a:off x="5443598" y="4018475"/>
              <a:ext cx="921832" cy="0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6A28743-ADAE-8C48-61AB-3227DC6565F2}"/>
                </a:ext>
              </a:extLst>
            </p:cNvPr>
            <p:cNvSpPr txBox="1"/>
            <p:nvPr/>
          </p:nvSpPr>
          <p:spPr>
            <a:xfrm>
              <a:off x="5792533" y="3205276"/>
              <a:ext cx="184912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Top Nodes </a:t>
              </a:r>
              <a:r>
                <a:rPr lang="en-US" sz="12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(Keyword-based)</a:t>
              </a:r>
              <a:endParaRPr lang="en-US" sz="1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4DE5EAD-CDF9-C404-7C14-552EEAEFBA0E}"/>
                </a:ext>
              </a:extLst>
            </p:cNvPr>
            <p:cNvGrpSpPr/>
            <p:nvPr/>
          </p:nvGrpSpPr>
          <p:grpSpPr>
            <a:xfrm rot="18387279">
              <a:off x="7512530" y="3737151"/>
              <a:ext cx="797794" cy="438179"/>
              <a:chOff x="7536774" y="3588556"/>
              <a:chExt cx="1109034" cy="592808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27BA4A3-E4E5-82D3-0E6D-8CE5BA955EA9}"/>
                  </a:ext>
                </a:extLst>
              </p:cNvPr>
              <p:cNvSpPr/>
              <p:nvPr/>
            </p:nvSpPr>
            <p:spPr>
              <a:xfrm>
                <a:off x="7536774" y="3959867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0DF68D1-289E-5D30-A5AF-D6978BEC85FA}"/>
                  </a:ext>
                </a:extLst>
              </p:cNvPr>
              <p:cNvSpPr/>
              <p:nvPr/>
            </p:nvSpPr>
            <p:spPr>
              <a:xfrm>
                <a:off x="8047418" y="400839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8A946891-A393-3738-FC67-1A0585F19E80}"/>
                  </a:ext>
                </a:extLst>
              </p:cNvPr>
              <p:cNvSpPr/>
              <p:nvPr/>
            </p:nvSpPr>
            <p:spPr>
              <a:xfrm>
                <a:off x="8121779" y="3588556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ECE51D4-D3D7-2379-361F-3095DC517896}"/>
                  </a:ext>
                </a:extLst>
              </p:cNvPr>
              <p:cNvCxnSpPr>
                <a:cxnSpLocks/>
                <a:stCxn id="205" idx="6"/>
                <a:endCxn id="206" idx="2"/>
              </p:cNvCxnSpPr>
              <p:nvPr/>
            </p:nvCxnSpPr>
            <p:spPr>
              <a:xfrm>
                <a:off x="7712265" y="4046352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3EFAD71-DAD0-6B7E-3219-F013326FAB79}"/>
                  </a:ext>
                </a:extLst>
              </p:cNvPr>
              <p:cNvCxnSpPr>
                <a:cxnSpLocks/>
                <a:stCxn id="206" idx="0"/>
                <a:endCxn id="207" idx="4"/>
              </p:cNvCxnSpPr>
              <p:nvPr/>
            </p:nvCxnSpPr>
            <p:spPr>
              <a:xfrm flipV="1">
                <a:off x="8135164" y="3761525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B20A9B46-3504-8F24-329D-993470C8251B}"/>
                  </a:ext>
                </a:extLst>
              </p:cNvPr>
              <p:cNvSpPr/>
              <p:nvPr/>
            </p:nvSpPr>
            <p:spPr>
              <a:xfrm>
                <a:off x="8470317" y="3830958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F85912B2-6917-1555-CCBA-C99B214B2774}"/>
                  </a:ext>
                </a:extLst>
              </p:cNvPr>
              <p:cNvCxnSpPr>
                <a:cxnSpLocks/>
                <a:stCxn id="210" idx="3"/>
                <a:endCxn id="206" idx="6"/>
              </p:cNvCxnSpPr>
              <p:nvPr/>
            </p:nvCxnSpPr>
            <p:spPr>
              <a:xfrm flipH="1">
                <a:off x="8222909" y="3978596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D75766-3DD9-4AA3-2145-76F29231B740}"/>
                </a:ext>
              </a:extLst>
            </p:cNvPr>
            <p:cNvSpPr txBox="1"/>
            <p:nvPr/>
          </p:nvSpPr>
          <p:spPr>
            <a:xfrm>
              <a:off x="6915901" y="36872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expand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1234776-F28E-16DB-DEB6-FFEEE822CDC1}"/>
                </a:ext>
              </a:extLst>
            </p:cNvPr>
            <p:cNvCxnSpPr>
              <a:cxnSpLocks/>
              <a:stCxn id="190" idx="6"/>
            </p:cNvCxnSpPr>
            <p:nvPr/>
          </p:nvCxnSpPr>
          <p:spPr>
            <a:xfrm>
              <a:off x="6992495" y="4018475"/>
              <a:ext cx="72644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Can 217">
              <a:extLst>
                <a:ext uri="{FF2B5EF4-FFF2-40B4-BE49-F238E27FC236}">
                  <a16:creationId xmlns:a16="http://schemas.microsoft.com/office/drawing/2014/main" id="{763CA912-9ED3-F5E2-30FF-D6F4B7D4BD6D}"/>
                </a:ext>
              </a:extLst>
            </p:cNvPr>
            <p:cNvSpPr/>
            <p:nvPr/>
          </p:nvSpPr>
          <p:spPr>
            <a:xfrm>
              <a:off x="8561048" y="3837499"/>
              <a:ext cx="1177531" cy="350487"/>
            </a:xfrm>
            <a:prstGeom prst="ca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{embeddings}</a:t>
              </a: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2D80226-45DB-711D-0A9D-A6A3DAFEC225}"/>
                </a:ext>
              </a:extLst>
            </p:cNvPr>
            <p:cNvGrpSpPr/>
            <p:nvPr/>
          </p:nvGrpSpPr>
          <p:grpSpPr>
            <a:xfrm>
              <a:off x="8452182" y="4409223"/>
              <a:ext cx="1483592" cy="1004067"/>
              <a:chOff x="7431555" y="5074360"/>
              <a:chExt cx="1483592" cy="1004067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5C022E4-20CD-A08D-2E64-C39F659A7177}"/>
                  </a:ext>
                </a:extLst>
              </p:cNvPr>
              <p:cNvSpPr/>
              <p:nvPr/>
            </p:nvSpPr>
            <p:spPr>
              <a:xfrm>
                <a:off x="7776446" y="5436192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BF51"/>
                  </a:solidFill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B55510E5-077C-54F3-30FB-C08CE2CF64B7}"/>
                  </a:ext>
                </a:extLst>
              </p:cNvPr>
              <p:cNvSpPr/>
              <p:nvPr/>
            </p:nvSpPr>
            <p:spPr>
              <a:xfrm>
                <a:off x="7776445" y="5668303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BF51"/>
                  </a:solidFill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EB698276-96AD-ACFE-0A20-85E9FF15FC7D}"/>
                  </a:ext>
                </a:extLst>
              </p:cNvPr>
              <p:cNvSpPr/>
              <p:nvPr/>
            </p:nvSpPr>
            <p:spPr>
              <a:xfrm>
                <a:off x="7776445" y="5900413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BF51"/>
                  </a:solidFill>
                </a:endParaRPr>
              </a:p>
            </p:txBody>
          </p:sp>
          <p:sp>
            <p:nvSpPr>
              <p:cNvPr id="230" name="Left Bracket 229">
                <a:extLst>
                  <a:ext uri="{FF2B5EF4-FFF2-40B4-BE49-F238E27FC236}">
                    <a16:creationId xmlns:a16="http://schemas.microsoft.com/office/drawing/2014/main" id="{D42557E2-C051-AB67-3F13-4DAA2D7AA8E0}"/>
                  </a:ext>
                </a:extLst>
              </p:cNvPr>
              <p:cNvSpPr/>
              <p:nvPr/>
            </p:nvSpPr>
            <p:spPr>
              <a:xfrm>
                <a:off x="7676052" y="5406388"/>
                <a:ext cx="86724" cy="672039"/>
              </a:xfrm>
              <a:prstGeom prst="lef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9F742AC-E940-46E4-6248-F94703225CC4}"/>
                  </a:ext>
                </a:extLst>
              </p:cNvPr>
              <p:cNvSpPr txBox="1"/>
              <p:nvPr/>
            </p:nvSpPr>
            <p:spPr>
              <a:xfrm>
                <a:off x="7431555" y="5074360"/>
                <a:ext cx="14835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B7D26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CONTEXT</a:t>
                </a:r>
              </a:p>
            </p:txBody>
          </p:sp>
        </p:grp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75A2AFF-9D11-E495-DB81-B7906672231C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8206871" y="4012743"/>
              <a:ext cx="354177" cy="12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02A86062-D605-5653-BA3E-3F0776FF45B6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>
              <a:off x="9149814" y="3577227"/>
              <a:ext cx="0" cy="2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F72EADF-CC4E-6FCD-461B-AD1A926D7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2191" y="2821263"/>
              <a:ext cx="2234012" cy="179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9B56C937-A11F-4737-EF0A-1B435A45178C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 rot="16200000" flipH="1">
              <a:off x="8332558" y="3020243"/>
              <a:ext cx="820040" cy="81447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7821C2-6177-11A0-0160-5FA76FFB3AA2}"/>
                </a:ext>
              </a:extLst>
            </p:cNvPr>
            <p:cNvCxnSpPr>
              <a:cxnSpLocks/>
            </p:cNvCxnSpPr>
            <p:nvPr/>
          </p:nvCxnSpPr>
          <p:spPr>
            <a:xfrm>
              <a:off x="9149814" y="4183855"/>
              <a:ext cx="0" cy="2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FEF3B0-B45A-EB3D-1723-BA24F2099CFA}"/>
                </a:ext>
              </a:extLst>
            </p:cNvPr>
            <p:cNvSpPr txBox="1"/>
            <p:nvPr/>
          </p:nvSpPr>
          <p:spPr>
            <a:xfrm>
              <a:off x="9232499" y="3311072"/>
              <a:ext cx="19133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3. Semantic-based search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6A292-6F5E-954D-AE82-29965DF1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6F8E-BA7A-0A68-A116-C9F28EDF6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38D46-0A37-B984-D7C7-17361DB0671D}"/>
              </a:ext>
            </a:extLst>
          </p:cNvPr>
          <p:cNvSpPr txBox="1"/>
          <p:nvPr/>
        </p:nvSpPr>
        <p:spPr>
          <a:xfrm>
            <a:off x="5821394" y="4669914"/>
            <a:ext cx="2476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 lexical-based search</a:t>
            </a:r>
          </a:p>
        </p:txBody>
      </p:sp>
    </p:spTree>
    <p:extLst>
      <p:ext uri="{BB962C8B-B14F-4D97-AF65-F5344CB8AC3E}">
        <p14:creationId xmlns:p14="http://schemas.microsoft.com/office/powerpoint/2010/main" val="83818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C6045-DED8-47E7-69DC-AF58DDF6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3486A6-3294-C38C-70F7-98036656E0A5}"/>
              </a:ext>
            </a:extLst>
          </p:cNvPr>
          <p:cNvSpPr/>
          <p:nvPr/>
        </p:nvSpPr>
        <p:spPr>
          <a:xfrm>
            <a:off x="5819412" y="2119357"/>
            <a:ext cx="6372588" cy="3905428"/>
          </a:xfrm>
          <a:prstGeom prst="roundRect">
            <a:avLst/>
          </a:prstGeom>
          <a:solidFill>
            <a:srgbClr val="00658B">
              <a:alpha val="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5D9C9-1563-8539-C695-6EC9DC54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b="0" dirty="0">
                <a:solidFill>
                  <a:srgbClr val="00658B"/>
                </a:solidFill>
              </a:rPr>
              <a:t>A Two-Component Approach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21B996-8D61-603D-8660-52331D5D8A29}"/>
              </a:ext>
            </a:extLst>
          </p:cNvPr>
          <p:cNvCxnSpPr>
            <a:cxnSpLocks/>
          </p:cNvCxnSpPr>
          <p:nvPr/>
        </p:nvCxnSpPr>
        <p:spPr>
          <a:xfrm>
            <a:off x="827314" y="2002971"/>
            <a:ext cx="47401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F12B39-8312-CDF0-72AE-865E0ED0C4BE}"/>
              </a:ext>
            </a:extLst>
          </p:cNvPr>
          <p:cNvSpPr txBox="1"/>
          <p:nvPr/>
        </p:nvSpPr>
        <p:spPr>
          <a:xfrm>
            <a:off x="1273628" y="1510767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Data Pipelines – Offline Mode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F67A05-0D16-6920-0309-3CEADA136516}"/>
              </a:ext>
            </a:extLst>
          </p:cNvPr>
          <p:cNvCxnSpPr>
            <a:cxnSpLocks/>
          </p:cNvCxnSpPr>
          <p:nvPr/>
        </p:nvCxnSpPr>
        <p:spPr>
          <a:xfrm>
            <a:off x="6096000" y="2002971"/>
            <a:ext cx="56031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414B79-933C-D962-DFB1-665EE4A81BA1}"/>
              </a:ext>
            </a:extLst>
          </p:cNvPr>
          <p:cNvGrpSpPr/>
          <p:nvPr/>
        </p:nvGrpSpPr>
        <p:grpSpPr>
          <a:xfrm>
            <a:off x="572052" y="2414519"/>
            <a:ext cx="2612281" cy="2478637"/>
            <a:chOff x="452048" y="1906282"/>
            <a:chExt cx="2612281" cy="2478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141AACD-AA69-6A0B-10A9-01E79875707E}"/>
                </a:ext>
              </a:extLst>
            </p:cNvPr>
            <p:cNvGrpSpPr/>
            <p:nvPr/>
          </p:nvGrpSpPr>
          <p:grpSpPr>
            <a:xfrm>
              <a:off x="702959" y="3416174"/>
              <a:ext cx="814054" cy="903237"/>
              <a:chOff x="735617" y="3116577"/>
              <a:chExt cx="814054" cy="903237"/>
            </a:xfrm>
          </p:grpSpPr>
          <p:pic>
            <p:nvPicPr>
              <p:cNvPr id="35" name="Graphic 34" descr="Folder with solid fill">
                <a:extLst>
                  <a:ext uri="{FF2B5EF4-FFF2-40B4-BE49-F238E27FC236}">
                    <a16:creationId xmlns:a16="http://schemas.microsoft.com/office/drawing/2014/main" id="{F88320E5-18F6-FD4E-EFB0-153ED1EB1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665" y="3116577"/>
                <a:ext cx="654006" cy="727215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62DBA32-A1FF-6B12-1033-7607B1D9AB2F}"/>
                  </a:ext>
                </a:extLst>
              </p:cNvPr>
              <p:cNvGrpSpPr/>
              <p:nvPr/>
            </p:nvGrpSpPr>
            <p:grpSpPr>
              <a:xfrm>
                <a:off x="735617" y="3182795"/>
                <a:ext cx="727832" cy="837019"/>
                <a:chOff x="735617" y="3182795"/>
                <a:chExt cx="727832" cy="837019"/>
              </a:xfrm>
            </p:grpSpPr>
            <p:pic>
              <p:nvPicPr>
                <p:cNvPr id="39" name="Graphic 38" descr="Folder with solid fill">
                  <a:extLst>
                    <a:ext uri="{FF2B5EF4-FFF2-40B4-BE49-F238E27FC236}">
                      <a16:creationId xmlns:a16="http://schemas.microsoft.com/office/drawing/2014/main" id="{49DEB453-9A4D-15F6-4B8E-4654E79A0A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older with solid fill">
                  <a:extLst>
                    <a:ext uri="{FF2B5EF4-FFF2-40B4-BE49-F238E27FC236}">
                      <a16:creationId xmlns:a16="http://schemas.microsoft.com/office/drawing/2014/main" id="{21A7B4AD-B5E9-A511-825B-D604AFDCA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Multidocument 53">
              <a:extLst>
                <a:ext uri="{FF2B5EF4-FFF2-40B4-BE49-F238E27FC236}">
                  <a16:creationId xmlns:a16="http://schemas.microsoft.com/office/drawing/2014/main" id="{35CFA85B-897A-3C03-C88C-704601A08951}"/>
                </a:ext>
              </a:extLst>
            </p:cNvPr>
            <p:cNvSpPr/>
            <p:nvPr/>
          </p:nvSpPr>
          <p:spPr>
            <a:xfrm>
              <a:off x="842961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document 54">
              <a:extLst>
                <a:ext uri="{FF2B5EF4-FFF2-40B4-BE49-F238E27FC236}">
                  <a16:creationId xmlns:a16="http://schemas.microsoft.com/office/drawing/2014/main" id="{0586D4AD-3FC1-8407-B55B-E4B007630B43}"/>
                </a:ext>
              </a:extLst>
            </p:cNvPr>
            <p:cNvSpPr/>
            <p:nvPr/>
          </p:nvSpPr>
          <p:spPr>
            <a:xfrm>
              <a:off x="2383972" y="2248717"/>
              <a:ext cx="587830" cy="622115"/>
            </a:xfrm>
            <a:prstGeom prst="flowChartMulti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4D92AE-2749-988E-9AE3-D8403772126A}"/>
                </a:ext>
              </a:extLst>
            </p:cNvPr>
            <p:cNvCxnSpPr>
              <a:cxnSpLocks/>
            </p:cNvCxnSpPr>
            <p:nvPr/>
          </p:nvCxnSpPr>
          <p:spPr>
            <a:xfrm>
              <a:off x="1610006" y="2548890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5A7B18-4E5B-794E-540F-389B1026B477}"/>
                </a:ext>
              </a:extLst>
            </p:cNvPr>
            <p:cNvCxnSpPr>
              <a:cxnSpLocks/>
            </p:cNvCxnSpPr>
            <p:nvPr/>
          </p:nvCxnSpPr>
          <p:spPr>
            <a:xfrm>
              <a:off x="1617373" y="3792966"/>
              <a:ext cx="5395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EAC186E-171F-28B8-418E-9FDEF6FDA667}"/>
                </a:ext>
              </a:extLst>
            </p:cNvPr>
            <p:cNvGrpSpPr/>
            <p:nvPr/>
          </p:nvGrpSpPr>
          <p:grpSpPr>
            <a:xfrm>
              <a:off x="2249205" y="3389570"/>
              <a:ext cx="815124" cy="956444"/>
              <a:chOff x="2194775" y="3237696"/>
              <a:chExt cx="815124" cy="9564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448A47F-4665-0CA0-45B3-059AA9D6E9CF}"/>
                  </a:ext>
                </a:extLst>
              </p:cNvPr>
              <p:cNvGrpSpPr/>
              <p:nvPr/>
            </p:nvGrpSpPr>
            <p:grpSpPr>
              <a:xfrm>
                <a:off x="2282067" y="3237696"/>
                <a:ext cx="727832" cy="837019"/>
                <a:chOff x="735617" y="3182795"/>
                <a:chExt cx="727832" cy="837019"/>
              </a:xfrm>
            </p:grpSpPr>
            <p:pic>
              <p:nvPicPr>
                <p:cNvPr id="66" name="Graphic 65" descr="Folder with solid fill">
                  <a:extLst>
                    <a:ext uri="{FF2B5EF4-FFF2-40B4-BE49-F238E27FC236}">
                      <a16:creationId xmlns:a16="http://schemas.microsoft.com/office/drawing/2014/main" id="{CBB3BC1C-D1B1-80E6-3A47-1513FB37B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443" y="3182795"/>
                  <a:ext cx="654006" cy="727215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older with solid fill">
                  <a:extLst>
                    <a:ext uri="{FF2B5EF4-FFF2-40B4-BE49-F238E27FC236}">
                      <a16:creationId xmlns:a16="http://schemas.microsoft.com/office/drawing/2014/main" id="{E0207F49-6354-0D0F-1542-4304A7329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17" y="3292599"/>
                  <a:ext cx="654006" cy="727215"/>
                </a:xfrm>
                <a:prstGeom prst="rect">
                  <a:avLst/>
                </a:prstGeom>
              </p:spPr>
            </p:pic>
          </p:grpSp>
          <p:pic>
            <p:nvPicPr>
              <p:cNvPr id="68" name="Graphic 67" descr="Folder with solid fill">
                <a:extLst>
                  <a:ext uri="{FF2B5EF4-FFF2-40B4-BE49-F238E27FC236}">
                    <a16:creationId xmlns:a16="http://schemas.microsoft.com/office/drawing/2014/main" id="{0BEEB59A-072C-4985-148C-C2BD01081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94775" y="3466925"/>
                <a:ext cx="654006" cy="727215"/>
              </a:xfrm>
              <a:prstGeom prst="rect">
                <a:avLst/>
              </a:prstGeom>
            </p:spPr>
          </p:pic>
        </p:grpSp>
        <p:pic>
          <p:nvPicPr>
            <p:cNvPr id="81" name="Graphic 80" descr="Badge Follow with solid fill">
              <a:extLst>
                <a:ext uri="{FF2B5EF4-FFF2-40B4-BE49-F238E27FC236}">
                  <a16:creationId xmlns:a16="http://schemas.microsoft.com/office/drawing/2014/main" id="{69111316-8828-1261-0B6D-1895C19C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2725" y="2373293"/>
              <a:ext cx="132672" cy="132672"/>
            </a:xfrm>
            <a:prstGeom prst="rect">
              <a:avLst/>
            </a:prstGeom>
          </p:spPr>
        </p:pic>
        <p:pic>
          <p:nvPicPr>
            <p:cNvPr id="82" name="Graphic 81" descr="Badge Follow with solid fill">
              <a:extLst>
                <a:ext uri="{FF2B5EF4-FFF2-40B4-BE49-F238E27FC236}">
                  <a16:creationId xmlns:a16="http://schemas.microsoft.com/office/drawing/2014/main" id="{C133B22C-33EA-2BE4-736E-F5E61962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389" y="3849734"/>
              <a:ext cx="132672" cy="132672"/>
            </a:xfrm>
            <a:prstGeom prst="rect">
              <a:avLst/>
            </a:prstGeom>
          </p:spPr>
        </p:pic>
        <p:pic>
          <p:nvPicPr>
            <p:cNvPr id="83" name="Graphic 82" descr="Badge Follow with solid fill">
              <a:extLst>
                <a:ext uri="{FF2B5EF4-FFF2-40B4-BE49-F238E27FC236}">
                  <a16:creationId xmlns:a16="http://schemas.microsoft.com/office/drawing/2014/main" id="{122A9BF7-CCCB-FDFD-8E0B-61C7BB3C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585" y="3707161"/>
              <a:ext cx="132672" cy="132672"/>
            </a:xfrm>
            <a:prstGeom prst="rect">
              <a:avLst/>
            </a:prstGeom>
          </p:spPr>
        </p:pic>
        <p:pic>
          <p:nvPicPr>
            <p:cNvPr id="84" name="Graphic 83" descr="Badge Follow with solid fill">
              <a:extLst>
                <a:ext uri="{FF2B5EF4-FFF2-40B4-BE49-F238E27FC236}">
                  <a16:creationId xmlns:a16="http://schemas.microsoft.com/office/drawing/2014/main" id="{0B44FF8F-7F23-D19D-A9E6-AEB21B03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726" y="3597598"/>
              <a:ext cx="132672" cy="13267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63B8404-B24C-B871-19C3-448F03420112}"/>
                </a:ext>
              </a:extLst>
            </p:cNvPr>
            <p:cNvSpPr txBox="1"/>
            <p:nvPr/>
          </p:nvSpPr>
          <p:spPr>
            <a:xfrm>
              <a:off x="1385443" y="352061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98AF183-836C-B75A-9C85-9CC15DB96D4B}"/>
                </a:ext>
              </a:extLst>
            </p:cNvPr>
            <p:cNvSpPr txBox="1"/>
            <p:nvPr/>
          </p:nvSpPr>
          <p:spPr>
            <a:xfrm>
              <a:off x="1385443" y="2273542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extract</a:t>
              </a:r>
            </a:p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keywords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7A4B767-2D80-D79F-19D4-C719EA82B242}"/>
                </a:ext>
              </a:extLst>
            </p:cNvPr>
            <p:cNvSpPr txBox="1"/>
            <p:nvPr/>
          </p:nvSpPr>
          <p:spPr>
            <a:xfrm rot="16200000">
              <a:off x="-130803" y="2489133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C87C70-306D-A275-2DE2-EB92A95867D3}"/>
                </a:ext>
              </a:extLst>
            </p:cNvPr>
            <p:cNvSpPr txBox="1"/>
            <p:nvPr/>
          </p:nvSpPr>
          <p:spPr>
            <a:xfrm rot="16200000">
              <a:off x="94872" y="3709092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Datasets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2D15E13-A8F6-D4A4-2303-16C326FA4CA9}"/>
              </a:ext>
            </a:extLst>
          </p:cNvPr>
          <p:cNvGrpSpPr/>
          <p:nvPr/>
        </p:nvGrpSpPr>
        <p:grpSpPr>
          <a:xfrm>
            <a:off x="3488099" y="2493022"/>
            <a:ext cx="2476494" cy="2434442"/>
            <a:chOff x="3310848" y="2427522"/>
            <a:chExt cx="2476494" cy="243444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DEED4DF-2A7C-41C5-1402-3F5F47356416}"/>
                </a:ext>
              </a:extLst>
            </p:cNvPr>
            <p:cNvGrpSpPr/>
            <p:nvPr/>
          </p:nvGrpSpPr>
          <p:grpSpPr>
            <a:xfrm>
              <a:off x="3928825" y="2427522"/>
              <a:ext cx="1240541" cy="1149042"/>
              <a:chOff x="3953164" y="2796762"/>
              <a:chExt cx="1240541" cy="1149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E023FFC-3214-993F-0ED1-EDA470C165E5}"/>
                  </a:ext>
                </a:extLst>
              </p:cNvPr>
              <p:cNvSpPr/>
              <p:nvPr/>
            </p:nvSpPr>
            <p:spPr>
              <a:xfrm>
                <a:off x="3953164" y="3168073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690BF6-092F-AAB7-CC39-0786633BEBF7}"/>
                  </a:ext>
                </a:extLst>
              </p:cNvPr>
              <p:cNvSpPr/>
              <p:nvPr/>
            </p:nvSpPr>
            <p:spPr>
              <a:xfrm>
                <a:off x="4463808" y="3216601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50CC67E-2124-9F72-7B35-6C05344DFAA9}"/>
                  </a:ext>
                </a:extLst>
              </p:cNvPr>
              <p:cNvSpPr/>
              <p:nvPr/>
            </p:nvSpPr>
            <p:spPr>
              <a:xfrm>
                <a:off x="4538169" y="2796762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20C0C52-0628-9823-8A02-1F9C0A1801F8}"/>
                  </a:ext>
                </a:extLst>
              </p:cNvPr>
              <p:cNvSpPr/>
              <p:nvPr/>
            </p:nvSpPr>
            <p:spPr>
              <a:xfrm>
                <a:off x="4170219" y="377283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B380187-4DD9-290E-3647-BA91A241D060}"/>
                  </a:ext>
                </a:extLst>
              </p:cNvPr>
              <p:cNvSpPr/>
              <p:nvPr/>
            </p:nvSpPr>
            <p:spPr>
              <a:xfrm>
                <a:off x="4700627" y="364390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375F1E0-5E7E-8A4F-4FCF-0E937867FA56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4128655" y="3254558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91D5947-E2E0-1127-AC1E-8214FE104427}"/>
                  </a:ext>
                </a:extLst>
              </p:cNvPr>
              <p:cNvCxnSpPr>
                <a:cxnSpLocks/>
                <a:stCxn id="90" idx="0"/>
                <a:endCxn id="91" idx="4"/>
              </p:cNvCxnSpPr>
              <p:nvPr/>
            </p:nvCxnSpPr>
            <p:spPr>
              <a:xfrm flipV="1">
                <a:off x="4551554" y="2969731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241ECCC-E716-1991-A5B0-610F759F683E}"/>
                  </a:ext>
                </a:extLst>
              </p:cNvPr>
              <p:cNvCxnSpPr>
                <a:stCxn id="90" idx="3"/>
                <a:endCxn id="92" idx="7"/>
              </p:cNvCxnSpPr>
              <p:nvPr/>
            </p:nvCxnSpPr>
            <p:spPr>
              <a:xfrm flipH="1">
                <a:off x="4320010" y="3364239"/>
                <a:ext cx="169498" cy="43392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4D90F9E-E45A-1BD6-FE62-697BA9A2019D}"/>
                  </a:ext>
                </a:extLst>
              </p:cNvPr>
              <p:cNvCxnSpPr>
                <a:stCxn id="92" idx="6"/>
                <a:endCxn id="93" idx="3"/>
              </p:cNvCxnSpPr>
              <p:nvPr/>
            </p:nvCxnSpPr>
            <p:spPr>
              <a:xfrm flipV="1">
                <a:off x="4345710" y="3791543"/>
                <a:ext cx="380617" cy="67777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CD089A1-BB93-162C-619F-5537D4957FD2}"/>
                  </a:ext>
                </a:extLst>
              </p:cNvPr>
              <p:cNvSpPr/>
              <p:nvPr/>
            </p:nvSpPr>
            <p:spPr>
              <a:xfrm>
                <a:off x="4886707" y="3039164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674A210-FB65-6ED4-B01B-AA92B419E9FF}"/>
                  </a:ext>
                </a:extLst>
              </p:cNvPr>
              <p:cNvSpPr/>
              <p:nvPr/>
            </p:nvSpPr>
            <p:spPr>
              <a:xfrm>
                <a:off x="5018214" y="3412889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BB534E8-0D14-AA4E-3CF5-2C7928FDA806}"/>
                  </a:ext>
                </a:extLst>
              </p:cNvPr>
              <p:cNvCxnSpPr>
                <a:cxnSpLocks/>
                <a:stCxn id="93" idx="6"/>
                <a:endCxn id="111" idx="3"/>
              </p:cNvCxnSpPr>
              <p:nvPr/>
            </p:nvCxnSpPr>
            <p:spPr>
              <a:xfrm flipV="1">
                <a:off x="4876118" y="3560527"/>
                <a:ext cx="167796" cy="169863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A5DA5DE-1A24-5B0B-020B-E4E9DC1F3BE2}"/>
                  </a:ext>
                </a:extLst>
              </p:cNvPr>
              <p:cNvCxnSpPr>
                <a:cxnSpLocks/>
                <a:stCxn id="110" idx="3"/>
                <a:endCxn id="90" idx="6"/>
              </p:cNvCxnSpPr>
              <p:nvPr/>
            </p:nvCxnSpPr>
            <p:spPr>
              <a:xfrm flipH="1">
                <a:off x="4639299" y="3186802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95277E8-16EC-F942-C78E-70217BED99D9}"/>
                </a:ext>
              </a:extLst>
            </p:cNvPr>
            <p:cNvSpPr txBox="1"/>
            <p:nvPr/>
          </p:nvSpPr>
          <p:spPr>
            <a:xfrm>
              <a:off x="3310848" y="3815524"/>
              <a:ext cx="247649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Knowledge Graph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Semantically interconnecting</a:t>
              </a:r>
            </a:p>
            <a:p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scientific publications and datasets</a:t>
              </a:r>
            </a:p>
          </p:txBody>
        </p:sp>
      </p:grp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58DB6A9D-2E3E-B082-72F8-F0ECB4FABDF3}"/>
              </a:ext>
            </a:extLst>
          </p:cNvPr>
          <p:cNvSpPr/>
          <p:nvPr/>
        </p:nvSpPr>
        <p:spPr>
          <a:xfrm>
            <a:off x="3006332" y="2470909"/>
            <a:ext cx="215684" cy="2395960"/>
          </a:xfrm>
          <a:prstGeom prst="rightBracke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BC2B8B6B-D976-1741-2B2F-7BFA28A38868}"/>
              </a:ext>
            </a:extLst>
          </p:cNvPr>
          <p:cNvSpPr/>
          <p:nvPr/>
        </p:nvSpPr>
        <p:spPr>
          <a:xfrm>
            <a:off x="3209935" y="3492867"/>
            <a:ext cx="347747" cy="4315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C72F6-2189-576D-7597-9DAA2138D508}"/>
              </a:ext>
            </a:extLst>
          </p:cNvPr>
          <p:cNvGrpSpPr/>
          <p:nvPr/>
        </p:nvGrpSpPr>
        <p:grpSpPr>
          <a:xfrm>
            <a:off x="5964593" y="2330951"/>
            <a:ext cx="5870594" cy="3341085"/>
            <a:chOff x="5312191" y="2072205"/>
            <a:chExt cx="5870594" cy="3341085"/>
          </a:xfrm>
        </p:grpSpPr>
        <p:pic>
          <p:nvPicPr>
            <p:cNvPr id="157" name="Graphic 156" descr="Thought outline">
              <a:extLst>
                <a:ext uri="{FF2B5EF4-FFF2-40B4-BE49-F238E27FC236}">
                  <a16:creationId xmlns:a16="http://schemas.microsoft.com/office/drawing/2014/main" id="{B0569D62-43AB-00E7-9EA3-42B5A212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94948" y="2072205"/>
              <a:ext cx="1187837" cy="11878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0D54D40-504B-D5DF-8F7B-E9AEAC84EFC5}"/>
                </a:ext>
              </a:extLst>
            </p:cNvPr>
            <p:cNvSpPr txBox="1"/>
            <p:nvPr/>
          </p:nvSpPr>
          <p:spPr>
            <a:xfrm>
              <a:off x="9683646" y="320789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" name="Graphic 162" descr="Question mark outline">
              <a:extLst>
                <a:ext uri="{FF2B5EF4-FFF2-40B4-BE49-F238E27FC236}">
                  <a16:creationId xmlns:a16="http://schemas.microsoft.com/office/drawing/2014/main" id="{52E2A93F-4890-1972-5871-CBAEF4DB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19100" y="2147308"/>
              <a:ext cx="563457" cy="563457"/>
            </a:xfrm>
            <a:prstGeom prst="rect">
              <a:avLst/>
            </a:prstGeom>
          </p:spPr>
        </p:pic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D383CBD-7F88-2567-8E7E-BA1951601894}"/>
                </a:ext>
              </a:extLst>
            </p:cNvPr>
            <p:cNvSpPr/>
            <p:nvPr/>
          </p:nvSpPr>
          <p:spPr>
            <a:xfrm>
              <a:off x="7546203" y="2616573"/>
              <a:ext cx="877110" cy="4093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8F35FEF-7DC7-DF63-1AB9-4049EE14BA4D}"/>
                </a:ext>
              </a:extLst>
            </p:cNvPr>
            <p:cNvSpPr txBox="1"/>
            <p:nvPr/>
          </p:nvSpPr>
          <p:spPr>
            <a:xfrm>
              <a:off x="7465283" y="2157656"/>
              <a:ext cx="22099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1.Query Reformation</a:t>
              </a:r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72003DBD-C16F-1270-D630-F7E2E78097C6}"/>
                </a:ext>
              </a:extLst>
            </p:cNvPr>
            <p:cNvSpPr/>
            <p:nvPr/>
          </p:nvSpPr>
          <p:spPr>
            <a:xfrm rot="10800000">
              <a:off x="9444845" y="2647521"/>
              <a:ext cx="953729" cy="39021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EA74D0A8-65E3-7839-D664-466A9EC90FB0}"/>
                </a:ext>
              </a:extLst>
            </p:cNvPr>
            <p:cNvCxnSpPr>
              <a:endCxn id="166" idx="3"/>
            </p:cNvCxnSpPr>
            <p:nvPr/>
          </p:nvCxnSpPr>
          <p:spPr>
            <a:xfrm flipH="1">
              <a:off x="8423313" y="2821262"/>
              <a:ext cx="42289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D487198-9DC2-252A-372D-2475C78532B5}"/>
                </a:ext>
              </a:extLst>
            </p:cNvPr>
            <p:cNvSpPr txBox="1"/>
            <p:nvPr/>
          </p:nvSpPr>
          <p:spPr>
            <a:xfrm>
              <a:off x="5321585" y="2440188"/>
              <a:ext cx="21436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Graph-based search</a:t>
              </a:r>
            </a:p>
          </p:txBody>
        </p:sp>
        <p:pic>
          <p:nvPicPr>
            <p:cNvPr id="186" name="Graphic 185" descr="Robot with solid fill">
              <a:extLst>
                <a:ext uri="{FF2B5EF4-FFF2-40B4-BE49-F238E27FC236}">
                  <a16:creationId xmlns:a16="http://schemas.microsoft.com/office/drawing/2014/main" id="{9AD0C988-ECE0-C431-C16A-09489593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7936" y="2568907"/>
              <a:ext cx="765012" cy="765012"/>
            </a:xfrm>
            <a:prstGeom prst="rect">
              <a:avLst/>
            </a:prstGeom>
          </p:spPr>
        </p:pic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D20FF5EF-948A-DE2E-4CCF-E4EFDBC68395}"/>
                </a:ext>
              </a:extLst>
            </p:cNvPr>
            <p:cNvGrpSpPr/>
            <p:nvPr/>
          </p:nvGrpSpPr>
          <p:grpSpPr>
            <a:xfrm>
              <a:off x="6365430" y="3717168"/>
              <a:ext cx="627065" cy="602614"/>
              <a:chOff x="6659009" y="3280420"/>
              <a:chExt cx="627065" cy="602614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C8DFCA0B-0A31-C69E-4797-9899E5D78AEA}"/>
                  </a:ext>
                </a:extLst>
              </p:cNvPr>
              <p:cNvSpPr/>
              <p:nvPr/>
            </p:nvSpPr>
            <p:spPr>
              <a:xfrm>
                <a:off x="6742141" y="3552622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F205087-48A3-0DD7-C89B-39DA235E2C34}"/>
                  </a:ext>
                </a:extLst>
              </p:cNvPr>
              <p:cNvSpPr/>
              <p:nvPr/>
            </p:nvSpPr>
            <p:spPr>
              <a:xfrm>
                <a:off x="6947649" y="3355897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0C00155-2743-74D3-7559-F605E15474C9}"/>
                  </a:ext>
                </a:extLst>
              </p:cNvPr>
              <p:cNvSpPr/>
              <p:nvPr/>
            </p:nvSpPr>
            <p:spPr>
              <a:xfrm>
                <a:off x="7019211" y="3614778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786442A-92E7-6009-4484-A7F64B3D4887}"/>
                  </a:ext>
                </a:extLst>
              </p:cNvPr>
              <p:cNvSpPr/>
              <p:nvPr/>
            </p:nvSpPr>
            <p:spPr>
              <a:xfrm>
                <a:off x="6659009" y="3280420"/>
                <a:ext cx="627065" cy="602614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2ECABDE-95E3-4C4D-5A55-0429715BD347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 flipH="1">
              <a:off x="5443598" y="4018475"/>
              <a:ext cx="921832" cy="0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EA01DB7-C749-387D-C3CC-EA2A8ABB4293}"/>
                </a:ext>
              </a:extLst>
            </p:cNvPr>
            <p:cNvSpPr txBox="1"/>
            <p:nvPr/>
          </p:nvSpPr>
          <p:spPr>
            <a:xfrm>
              <a:off x="5792533" y="3205276"/>
              <a:ext cx="184912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Top Nodes </a:t>
              </a:r>
              <a:r>
                <a:rPr lang="en-US" sz="12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(Keyword-based)</a:t>
              </a:r>
              <a:endParaRPr lang="en-US" sz="1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B841F516-C2F0-D6BC-073D-9304D22BB416}"/>
                </a:ext>
              </a:extLst>
            </p:cNvPr>
            <p:cNvGrpSpPr/>
            <p:nvPr/>
          </p:nvGrpSpPr>
          <p:grpSpPr>
            <a:xfrm rot="18387279">
              <a:off x="7512530" y="3737151"/>
              <a:ext cx="797794" cy="438179"/>
              <a:chOff x="7536774" y="3588556"/>
              <a:chExt cx="1109034" cy="592808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7700610B-4E92-CABA-36FB-886A369A0F37}"/>
                  </a:ext>
                </a:extLst>
              </p:cNvPr>
              <p:cNvSpPr/>
              <p:nvPr/>
            </p:nvSpPr>
            <p:spPr>
              <a:xfrm>
                <a:off x="7536774" y="3959867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ACAC70C-3AA6-E517-BFCA-D44E6D83A146}"/>
                  </a:ext>
                </a:extLst>
              </p:cNvPr>
              <p:cNvSpPr/>
              <p:nvPr/>
            </p:nvSpPr>
            <p:spPr>
              <a:xfrm>
                <a:off x="8047418" y="4008395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3EBA2BB5-5AB3-2DEA-3060-BAE327EAB0F5}"/>
                  </a:ext>
                </a:extLst>
              </p:cNvPr>
              <p:cNvSpPr/>
              <p:nvPr/>
            </p:nvSpPr>
            <p:spPr>
              <a:xfrm>
                <a:off x="8121779" y="3588556"/>
                <a:ext cx="175491" cy="172969"/>
              </a:xfrm>
              <a:prstGeom prst="ellipse">
                <a:avLst/>
              </a:prstGeom>
              <a:solidFill>
                <a:srgbClr val="D2AE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67854C6-C563-5D7B-8538-EF91D4EE477A}"/>
                  </a:ext>
                </a:extLst>
              </p:cNvPr>
              <p:cNvCxnSpPr>
                <a:cxnSpLocks/>
                <a:stCxn id="205" idx="6"/>
                <a:endCxn id="206" idx="2"/>
              </p:cNvCxnSpPr>
              <p:nvPr/>
            </p:nvCxnSpPr>
            <p:spPr>
              <a:xfrm>
                <a:off x="7712265" y="4046352"/>
                <a:ext cx="335153" cy="48528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940073-938C-21DA-8302-79EC05AF458A}"/>
                  </a:ext>
                </a:extLst>
              </p:cNvPr>
              <p:cNvCxnSpPr>
                <a:cxnSpLocks/>
                <a:stCxn id="206" idx="0"/>
                <a:endCxn id="207" idx="4"/>
              </p:cNvCxnSpPr>
              <p:nvPr/>
            </p:nvCxnSpPr>
            <p:spPr>
              <a:xfrm flipV="1">
                <a:off x="8135164" y="3761525"/>
                <a:ext cx="74361" cy="246870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8EF7B52-EE32-6169-5624-A990CE80A424}"/>
                  </a:ext>
                </a:extLst>
              </p:cNvPr>
              <p:cNvSpPr/>
              <p:nvPr/>
            </p:nvSpPr>
            <p:spPr>
              <a:xfrm>
                <a:off x="8470317" y="3830958"/>
                <a:ext cx="175491" cy="172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A190F9CA-ABE2-D471-233D-FA97EA3B9B5C}"/>
                  </a:ext>
                </a:extLst>
              </p:cNvPr>
              <p:cNvCxnSpPr>
                <a:cxnSpLocks/>
                <a:stCxn id="210" idx="3"/>
                <a:endCxn id="206" idx="6"/>
              </p:cNvCxnSpPr>
              <p:nvPr/>
            </p:nvCxnSpPr>
            <p:spPr>
              <a:xfrm flipH="1">
                <a:off x="8222909" y="3978596"/>
                <a:ext cx="273108" cy="116284"/>
              </a:xfrm>
              <a:prstGeom prst="line">
                <a:avLst/>
              </a:pr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DDA77AA-AFCC-6FF5-3D5F-29B882ADF73F}"/>
                </a:ext>
              </a:extLst>
            </p:cNvPr>
            <p:cNvSpPr txBox="1"/>
            <p:nvPr/>
          </p:nvSpPr>
          <p:spPr>
            <a:xfrm>
              <a:off x="6915901" y="36872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expand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8847A2E-89E7-0E2D-3E34-C8CD62FBDD45}"/>
                </a:ext>
              </a:extLst>
            </p:cNvPr>
            <p:cNvCxnSpPr>
              <a:cxnSpLocks/>
              <a:stCxn id="190" idx="6"/>
            </p:cNvCxnSpPr>
            <p:nvPr/>
          </p:nvCxnSpPr>
          <p:spPr>
            <a:xfrm>
              <a:off x="6992495" y="4018475"/>
              <a:ext cx="72644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Can 217">
              <a:extLst>
                <a:ext uri="{FF2B5EF4-FFF2-40B4-BE49-F238E27FC236}">
                  <a16:creationId xmlns:a16="http://schemas.microsoft.com/office/drawing/2014/main" id="{0CEA38CB-EDF7-2571-55F1-16AB1EEE275B}"/>
                </a:ext>
              </a:extLst>
            </p:cNvPr>
            <p:cNvSpPr/>
            <p:nvPr/>
          </p:nvSpPr>
          <p:spPr>
            <a:xfrm>
              <a:off x="8561048" y="3837499"/>
              <a:ext cx="1177531" cy="350487"/>
            </a:xfrm>
            <a:prstGeom prst="ca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{embeddings}</a:t>
              </a: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8CA9222-C1F5-C988-946F-56937835AA02}"/>
                </a:ext>
              </a:extLst>
            </p:cNvPr>
            <p:cNvGrpSpPr/>
            <p:nvPr/>
          </p:nvGrpSpPr>
          <p:grpSpPr>
            <a:xfrm>
              <a:off x="8452182" y="4409223"/>
              <a:ext cx="1483592" cy="1004067"/>
              <a:chOff x="7431555" y="5074360"/>
              <a:chExt cx="1483592" cy="1004067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839A4F-18CB-0960-753B-4BAD69A75C32}"/>
                  </a:ext>
                </a:extLst>
              </p:cNvPr>
              <p:cNvSpPr/>
              <p:nvPr/>
            </p:nvSpPr>
            <p:spPr>
              <a:xfrm>
                <a:off x="7776446" y="5436192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BF51"/>
                  </a:solidFill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F10533ED-924C-FA48-3F04-E43519C02E91}"/>
                  </a:ext>
                </a:extLst>
              </p:cNvPr>
              <p:cNvSpPr/>
              <p:nvPr/>
            </p:nvSpPr>
            <p:spPr>
              <a:xfrm>
                <a:off x="7776445" y="5668303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BF51"/>
                  </a:solidFill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4467BF1-11C5-FCF7-8479-F6AFF3A8FFEE}"/>
                  </a:ext>
                </a:extLst>
              </p:cNvPr>
              <p:cNvSpPr/>
              <p:nvPr/>
            </p:nvSpPr>
            <p:spPr>
              <a:xfrm>
                <a:off x="7776445" y="5900413"/>
                <a:ext cx="793813" cy="126133"/>
              </a:xfrm>
              <a:prstGeom prst="rect">
                <a:avLst/>
              </a:prstGeom>
              <a:solidFill>
                <a:srgbClr val="82A04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BF51"/>
                  </a:solidFill>
                </a:endParaRPr>
              </a:p>
            </p:txBody>
          </p:sp>
          <p:sp>
            <p:nvSpPr>
              <p:cNvPr id="230" name="Left Bracket 229">
                <a:extLst>
                  <a:ext uri="{FF2B5EF4-FFF2-40B4-BE49-F238E27FC236}">
                    <a16:creationId xmlns:a16="http://schemas.microsoft.com/office/drawing/2014/main" id="{DAACC887-A963-A000-F34C-994C90D12D14}"/>
                  </a:ext>
                </a:extLst>
              </p:cNvPr>
              <p:cNvSpPr/>
              <p:nvPr/>
            </p:nvSpPr>
            <p:spPr>
              <a:xfrm>
                <a:off x="7676052" y="5406388"/>
                <a:ext cx="86724" cy="672039"/>
              </a:xfrm>
              <a:prstGeom prst="lef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7BC60DC2-9529-E1A2-62D9-68116BD0DD4E}"/>
                  </a:ext>
                </a:extLst>
              </p:cNvPr>
              <p:cNvSpPr txBox="1"/>
              <p:nvPr/>
            </p:nvSpPr>
            <p:spPr>
              <a:xfrm>
                <a:off x="7431555" y="5074360"/>
                <a:ext cx="14835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B7D26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CONTEXT</a:t>
                </a:r>
              </a:p>
            </p:txBody>
          </p:sp>
        </p:grp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C5ECEE7-1F7B-3D9E-8AC3-6CC57EF12969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8206871" y="4012743"/>
              <a:ext cx="354177" cy="12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E4FD2D7D-53A5-CB4B-B86B-ACA28441B0EB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>
              <a:off x="9149814" y="3577227"/>
              <a:ext cx="0" cy="2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008AEBAA-D779-8BF1-8950-C5DD619E6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2191" y="2821263"/>
              <a:ext cx="2234012" cy="179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29A561A8-CCAF-B259-B663-6378DF37C54A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 rot="16200000" flipH="1">
              <a:off x="8332558" y="3020243"/>
              <a:ext cx="820040" cy="81447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D8A37141-51CE-BB77-2F0A-8833BE490477}"/>
                </a:ext>
              </a:extLst>
            </p:cNvPr>
            <p:cNvCxnSpPr>
              <a:cxnSpLocks/>
            </p:cNvCxnSpPr>
            <p:nvPr/>
          </p:nvCxnSpPr>
          <p:spPr>
            <a:xfrm>
              <a:off x="9149814" y="4183855"/>
              <a:ext cx="0" cy="2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4CEFFD-7E38-0C74-DE0B-4112F77FD0CE}"/>
                </a:ext>
              </a:extLst>
            </p:cNvPr>
            <p:cNvSpPr txBox="1"/>
            <p:nvPr/>
          </p:nvSpPr>
          <p:spPr>
            <a:xfrm>
              <a:off x="9232499" y="3311072"/>
              <a:ext cx="19133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CF6D3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3. Semantic-based search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6C232-8356-91D1-C5A5-297B1032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36A0C-1FB9-ED5F-7734-DAA395E88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702F9-099F-3617-BA7D-7B4873788D08}"/>
              </a:ext>
            </a:extLst>
          </p:cNvPr>
          <p:cNvSpPr txBox="1"/>
          <p:nvPr/>
        </p:nvSpPr>
        <p:spPr>
          <a:xfrm>
            <a:off x="5821394" y="4669914"/>
            <a:ext cx="2476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CF6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 lexical-based search</a:t>
            </a:r>
          </a:p>
        </p:txBody>
      </p:sp>
      <p:pic>
        <p:nvPicPr>
          <p:cNvPr id="5" name="Graphic 4" descr="Robot with solid fill">
            <a:extLst>
              <a:ext uri="{FF2B5EF4-FFF2-40B4-BE49-F238E27FC236}">
                <a16:creationId xmlns:a16="http://schemas.microsoft.com/office/drawing/2014/main" id="{FAA7316D-5D0A-9709-5BD7-62972316C5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43188" y="6057658"/>
            <a:ext cx="719833" cy="719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02D49C-E0AB-7F50-8F81-00444474DE1D}"/>
              </a:ext>
            </a:extLst>
          </p:cNvPr>
          <p:cNvSpPr txBox="1"/>
          <p:nvPr/>
        </p:nvSpPr>
        <p:spPr>
          <a:xfrm>
            <a:off x="8057328" y="6113579"/>
            <a:ext cx="1131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B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Answer</a:t>
            </a:r>
            <a:endParaRPr lang="en-US" dirty="0">
              <a:solidFill>
                <a:srgbClr val="A6BF5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79483B-9A3E-836E-AF04-E2023B46B103}"/>
              </a:ext>
            </a:extLst>
          </p:cNvPr>
          <p:cNvCxnSpPr>
            <a:cxnSpLocks/>
          </p:cNvCxnSpPr>
          <p:nvPr/>
        </p:nvCxnSpPr>
        <p:spPr>
          <a:xfrm flipH="1">
            <a:off x="8897596" y="6411682"/>
            <a:ext cx="674399" cy="0"/>
          </a:xfrm>
          <a:prstGeom prst="straightConnector1">
            <a:avLst/>
          </a:prstGeom>
          <a:ln>
            <a:solidFill>
              <a:srgbClr val="82A04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Graphic 15" descr="Robot with solid fill">
            <a:extLst>
              <a:ext uri="{FF2B5EF4-FFF2-40B4-BE49-F238E27FC236}">
                <a16:creationId xmlns:a16="http://schemas.microsoft.com/office/drawing/2014/main" id="{2A49C923-C025-F97C-202D-E570FD611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4984" y="6031059"/>
            <a:ext cx="719833" cy="719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3F856E-B58D-1EB3-F58D-087CE81F5BD4}"/>
              </a:ext>
            </a:extLst>
          </p:cNvPr>
          <p:cNvSpPr txBox="1"/>
          <p:nvPr/>
        </p:nvSpPr>
        <p:spPr>
          <a:xfrm>
            <a:off x="10211574" y="6150612"/>
            <a:ext cx="170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Zero-shot Answer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ED7AC9-4100-0EAA-9C90-F7DE91795A97}"/>
              </a:ext>
            </a:extLst>
          </p:cNvPr>
          <p:cNvCxnSpPr>
            <a:cxnSpLocks/>
          </p:cNvCxnSpPr>
          <p:nvPr/>
        </p:nvCxnSpPr>
        <p:spPr>
          <a:xfrm flipH="1">
            <a:off x="10097247" y="6417575"/>
            <a:ext cx="1243022" cy="0"/>
          </a:xfrm>
          <a:prstGeom prst="straightConnector1">
            <a:avLst/>
          </a:prstGeom>
          <a:ln>
            <a:solidFill>
              <a:srgbClr val="82A04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793E20-AD4D-5092-05F3-285EEB8A7838}"/>
              </a:ext>
            </a:extLst>
          </p:cNvPr>
          <p:cNvCxnSpPr>
            <a:cxnSpLocks/>
          </p:cNvCxnSpPr>
          <p:nvPr/>
        </p:nvCxnSpPr>
        <p:spPr>
          <a:xfrm>
            <a:off x="9868289" y="5682953"/>
            <a:ext cx="0" cy="379446"/>
          </a:xfrm>
          <a:prstGeom prst="straightConnector1">
            <a:avLst/>
          </a:prstGeom>
          <a:ln>
            <a:solidFill>
              <a:srgbClr val="82A04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11993D-9583-7AFD-C7CC-A3DA71CC7B7D}"/>
              </a:ext>
            </a:extLst>
          </p:cNvPr>
          <p:cNvSpPr txBox="1"/>
          <p:nvPr/>
        </p:nvSpPr>
        <p:spPr>
          <a:xfrm>
            <a:off x="7311265" y="152813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RAG-Model– Online Mode</a:t>
            </a:r>
          </a:p>
        </p:txBody>
      </p:sp>
    </p:spTree>
    <p:extLst>
      <p:ext uri="{BB962C8B-B14F-4D97-AF65-F5344CB8AC3E}">
        <p14:creationId xmlns:p14="http://schemas.microsoft.com/office/powerpoint/2010/main" val="197176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9D50-C0A0-E640-6AF2-C9ABD1E6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21706F-6C47-FF27-D7CE-89207960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Approach</a:t>
            </a:r>
            <a:br>
              <a:rPr lang="en-US" dirty="0"/>
            </a:b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3A08A68-E8E4-5133-8F52-E44F0EC0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119499"/>
            <a:ext cx="9063972" cy="5153113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en-US" sz="2000" b="1" dirty="0">
                <a:solidFill>
                  <a:srgbClr val="00658B"/>
                </a:solidFill>
                <a:cs typeface="Calibri" panose="020F0502020204030204" pitchFamily="34" charset="0"/>
              </a:rPr>
              <a:t>Evaluation Setup. </a:t>
            </a:r>
          </a:p>
          <a:p>
            <a:pPr lvl="1" algn="just">
              <a:buFontTx/>
              <a:buChar char="-"/>
            </a:pP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Data pipeline. </a:t>
            </a:r>
            <a:r>
              <a:rPr lang="en-US" sz="1400" dirty="0">
                <a:cs typeface="Calibri" panose="020F0502020204030204" pitchFamily="34" charset="0"/>
              </a:rPr>
              <a:t>Knowledge Graph vs. Zero-Shot</a:t>
            </a:r>
          </a:p>
          <a:p>
            <a:pPr lvl="1" algn="just">
              <a:buFontTx/>
              <a:buChar char="-"/>
            </a:pP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LLM Model Size. </a:t>
            </a:r>
            <a:r>
              <a:rPr lang="en-US" sz="1400" dirty="0">
                <a:cs typeface="Calibri" panose="020F0502020204030204" pitchFamily="34" charset="0"/>
              </a:rPr>
              <a:t>Small open-weight LLMs vs. Big open-weight LLMs.</a:t>
            </a:r>
          </a:p>
          <a:p>
            <a:pPr lvl="1" algn="just">
              <a:buFontTx/>
              <a:buChar char="-"/>
            </a:pP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LLM-Generated Questions. </a:t>
            </a:r>
            <a:r>
              <a:rPr lang="en-US" sz="1400" dirty="0">
                <a:cs typeface="Calibri" panose="020F0502020204030204" pitchFamily="34" charset="0"/>
              </a:rPr>
              <a:t>70 questions that leverage Earth Observation Taxonomy.</a:t>
            </a:r>
          </a:p>
          <a:p>
            <a:pPr algn="just">
              <a:buFontTx/>
              <a:buChar char="-"/>
            </a:pPr>
            <a:endParaRPr lang="en-US" sz="2000" b="1" dirty="0">
              <a:solidFill>
                <a:srgbClr val="00648A"/>
              </a:solidFill>
              <a:cs typeface="Calibri" panose="020F0502020204030204" pitchFamily="34" charset="0"/>
            </a:endParaRPr>
          </a:p>
          <a:p>
            <a:pPr algn="just">
              <a:buFontTx/>
              <a:buChar char="-"/>
            </a:pPr>
            <a:r>
              <a:rPr lang="en-US" sz="2000" b="1" dirty="0">
                <a:solidFill>
                  <a:srgbClr val="00648A"/>
                </a:solidFill>
                <a:cs typeface="Calibri" panose="020F0502020204030204" pitchFamily="34" charset="0"/>
              </a:rPr>
              <a:t>Phase I: Automatic Evaluation</a:t>
            </a:r>
          </a:p>
          <a:p>
            <a:pPr lvl="1" algn="just">
              <a:buFontTx/>
              <a:buChar char="-"/>
            </a:pPr>
            <a:r>
              <a:rPr lang="en-US" sz="1400" dirty="0">
                <a:solidFill>
                  <a:srgbClr val="00658B"/>
                </a:solidFill>
                <a:cs typeface="Calibri" panose="020F0502020204030204" pitchFamily="34" charset="0"/>
              </a:rPr>
              <a:t>LLM-as-a-Judge. </a:t>
            </a:r>
            <a:r>
              <a:rPr lang="en-US" sz="1400" dirty="0">
                <a:cs typeface="Calibri" panose="020F0502020204030204" pitchFamily="34" charset="0"/>
              </a:rPr>
              <a:t>Score several criteria of a response using LLM in a zero-shot manner. </a:t>
            </a:r>
          </a:p>
          <a:p>
            <a:pPr lvl="1" algn="just">
              <a:buFontTx/>
              <a:buChar char="-"/>
            </a:pPr>
            <a:endParaRPr lang="en-US" sz="1400" dirty="0">
              <a:cs typeface="Calibri" panose="020F0502020204030204" pitchFamily="34" charset="0"/>
            </a:endParaRPr>
          </a:p>
          <a:p>
            <a:pPr lvl="1" algn="just">
              <a:buFontTx/>
              <a:buChar char="-"/>
            </a:pPr>
            <a:endParaRPr lang="en-US" sz="1400" dirty="0">
              <a:cs typeface="Calibri" panose="020F0502020204030204" pitchFamily="34" charset="0"/>
            </a:endParaRPr>
          </a:p>
          <a:p>
            <a:pPr algn="just">
              <a:buFontTx/>
              <a:buChar char="-"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cs typeface="Calibri" panose="020F0502020204030204" pitchFamily="34" charset="0"/>
              </a:rPr>
              <a:t>{OUTLOOK} Phase II: Human Evaluation</a:t>
            </a:r>
          </a:p>
          <a:p>
            <a:pPr algn="just">
              <a:buFontTx/>
              <a:buChar char="-"/>
            </a:pPr>
            <a:endParaRPr lang="en-US" sz="1800" dirty="0"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06B66-7E1D-BA06-157F-CA36671C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CBE81-6E40-9837-CF7A-EF412D1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67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4EDAB-2836-2388-E8C6-761ADBA0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1BE96C-78EE-37A8-7BA1-39B7496B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  <a:cs typeface="Calibri" panose="020F0502020204030204" pitchFamily="34" charset="0"/>
              </a:rPr>
              <a:t>Preliminary LLM-as-a-judge Evaluation using the Knowledge Graph</a:t>
            </a:r>
            <a:endParaRPr lang="en-US" sz="1200" b="0" dirty="0">
              <a:solidFill>
                <a:srgbClr val="00658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D6CE7-57A6-E97B-28D9-6809FA7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190343"/>
            <a:ext cx="7772400" cy="1408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447CC-FBFE-44ED-AE76-7ADBDF60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6" y="3455550"/>
            <a:ext cx="5224062" cy="2388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5ACAA5-D5FC-343A-D385-B83FC1DE0132}"/>
              </a:ext>
            </a:extLst>
          </p:cNvPr>
          <p:cNvSpPr txBox="1"/>
          <p:nvPr/>
        </p:nvSpPr>
        <p:spPr>
          <a:xfrm>
            <a:off x="695326" y="2647556"/>
            <a:ext cx="8257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2.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 scores for each experiment for two-step generation RAG (2rag), one-step generation RAG (rag) and Zero-Shot generation (0shot). * denotes approaches that achieve significantly higher scores than the 0shot baseline, while † indicates scores that are significantly higher than those obtained with rag.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76882-BC5E-C50B-F7D8-2F80E8904AC5}"/>
              </a:ext>
            </a:extLst>
          </p:cNvPr>
          <p:cNvSpPr txBox="1"/>
          <p:nvPr/>
        </p:nvSpPr>
        <p:spPr>
          <a:xfrm>
            <a:off x="786214" y="5723165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Heatmap for each criterion (Overall,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Groundedness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Helpfulness, and Depth). The y-axis represents each assessed criterion, and the x-axis represents each effect-pair (m1 vs m2). Each cube represents the effect size 𝑟.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293AC-581E-E5EE-E239-D4C060A8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29" y="333375"/>
            <a:ext cx="2398523" cy="105301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0E346F-E495-B3F3-D8EE-664123FE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56A763-88B4-6E99-30AF-CFED1BF5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E8C8294-97E3-AD00-826B-1CF12B12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625" t="6059" r="41673" b="44457"/>
          <a:stretch/>
        </p:blipFill>
        <p:spPr>
          <a:xfrm>
            <a:off x="8912039" y="3988167"/>
            <a:ext cx="577078" cy="59786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03FB04B-36E3-82A9-A46D-A47363CA22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93" t="68128"/>
          <a:stretch/>
        </p:blipFill>
        <p:spPr>
          <a:xfrm>
            <a:off x="8976728" y="3283949"/>
            <a:ext cx="411689" cy="469581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E930ED8-BE80-62E3-243F-961AE43F12E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527545" y="3501800"/>
            <a:ext cx="12440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172311D-F01E-76B2-3DDA-C3CEB91B6864}"/>
              </a:ext>
            </a:extLst>
          </p:cNvPr>
          <p:cNvSpPr txBox="1"/>
          <p:nvPr/>
        </p:nvSpPr>
        <p:spPr>
          <a:xfrm>
            <a:off x="10771638" y="33479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Final </a:t>
            </a:r>
            <a:r>
              <a:rPr lang="de-DE" sz="1400" b="1" dirty="0" err="1"/>
              <a:t>answer</a:t>
            </a:r>
            <a:endParaRPr lang="de-DE" sz="1400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D8BA755-5F8C-A6EB-3098-66DF3558B7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93" t="68128"/>
          <a:stretch/>
        </p:blipFill>
        <p:spPr>
          <a:xfrm>
            <a:off x="9009619" y="4721870"/>
            <a:ext cx="411689" cy="4695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0BAE1FE-DACC-1609-1F9C-C9A680AC14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625" t="6059" r="41673" b="44457"/>
          <a:stretch/>
        </p:blipFill>
        <p:spPr>
          <a:xfrm>
            <a:off x="10143107" y="5401002"/>
            <a:ext cx="577078" cy="59786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9F4FE17-45E6-36F1-0A6E-70CF4951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93" t="68128"/>
          <a:stretch/>
        </p:blipFill>
        <p:spPr>
          <a:xfrm>
            <a:off x="10240687" y="6134705"/>
            <a:ext cx="411689" cy="46958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83A17CE-35D2-FD5E-FE45-B4A9FD6D5807}"/>
              </a:ext>
            </a:extLst>
          </p:cNvPr>
          <p:cNvSpPr txBox="1"/>
          <p:nvPr/>
        </p:nvSpPr>
        <p:spPr>
          <a:xfrm>
            <a:off x="10771638" y="623716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Final </a:t>
            </a:r>
            <a:r>
              <a:rPr lang="de-DE" sz="1400" b="1" dirty="0" err="1"/>
              <a:t>answer</a:t>
            </a:r>
            <a:endParaRPr lang="de-DE" sz="1400" b="1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76E538B-9C42-E8EB-A541-4A6DEF543586}"/>
              </a:ext>
            </a:extLst>
          </p:cNvPr>
          <p:cNvCxnSpPr>
            <a:cxnSpLocks/>
          </p:cNvCxnSpPr>
          <p:nvPr/>
        </p:nvCxnSpPr>
        <p:spPr>
          <a:xfrm>
            <a:off x="9521060" y="4956660"/>
            <a:ext cx="12440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3F7A30F-D3EA-3144-809A-03DEF7DE2BBC}"/>
              </a:ext>
            </a:extLst>
          </p:cNvPr>
          <p:cNvSpPr txBox="1"/>
          <p:nvPr/>
        </p:nvSpPr>
        <p:spPr>
          <a:xfrm>
            <a:off x="10771638" y="481292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Final </a:t>
            </a:r>
            <a:r>
              <a:rPr lang="de-DE" sz="1400" b="1" dirty="0" err="1"/>
              <a:t>answer</a:t>
            </a:r>
            <a:endParaRPr lang="de-DE" sz="1400" b="1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E9F0E53E-9259-BBD0-3FAD-267AAE67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93" t="68128"/>
          <a:stretch/>
        </p:blipFill>
        <p:spPr>
          <a:xfrm>
            <a:off x="8952700" y="6120521"/>
            <a:ext cx="411689" cy="469581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784BC7D-27D3-3E24-0810-AAA419AC52D2}"/>
              </a:ext>
            </a:extLst>
          </p:cNvPr>
          <p:cNvCxnSpPr>
            <a:cxnSpLocks/>
          </p:cNvCxnSpPr>
          <p:nvPr/>
        </p:nvCxnSpPr>
        <p:spPr>
          <a:xfrm>
            <a:off x="9376926" y="6391056"/>
            <a:ext cx="713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C0CB0EE-F233-9CA6-1D5E-D9CA49B5069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0652376" y="6391056"/>
            <a:ext cx="1192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800E1B8-C512-61DA-08D0-AF39BAD80B93}"/>
              </a:ext>
            </a:extLst>
          </p:cNvPr>
          <p:cNvSpPr txBox="1"/>
          <p:nvPr/>
        </p:nvSpPr>
        <p:spPr>
          <a:xfrm>
            <a:off x="9198628" y="6093701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0-shot </a:t>
            </a:r>
            <a:r>
              <a:rPr lang="de-DE" sz="1100" dirty="0" err="1"/>
              <a:t>answer</a:t>
            </a:r>
            <a:endParaRPr lang="de-DE" sz="11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84F0186-9B52-B0D5-1EA9-A17B59D48046}"/>
              </a:ext>
            </a:extLst>
          </p:cNvPr>
          <p:cNvSpPr txBox="1"/>
          <p:nvPr/>
        </p:nvSpPr>
        <p:spPr>
          <a:xfrm>
            <a:off x="8108630" y="3399680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1" dirty="0"/>
              <a:t>0shot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7B326B4-963A-796C-F6B8-13ACF29F1579}"/>
              </a:ext>
            </a:extLst>
          </p:cNvPr>
          <p:cNvSpPr txBox="1"/>
          <p:nvPr/>
        </p:nvSpPr>
        <p:spPr>
          <a:xfrm>
            <a:off x="8072560" y="472187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1" dirty="0"/>
              <a:t>rag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51FA2FB-AB47-D268-59EF-C4839DA9F969}"/>
              </a:ext>
            </a:extLst>
          </p:cNvPr>
          <p:cNvSpPr txBox="1"/>
          <p:nvPr/>
        </p:nvSpPr>
        <p:spPr>
          <a:xfrm>
            <a:off x="8108630" y="620142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1" dirty="0"/>
              <a:t>2rag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95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675F5-AB48-1872-0C9C-32E44798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182111-BB47-5881-E2F3-1FA81F70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  <a:cs typeface="Calibri" panose="020F0502020204030204" pitchFamily="34" charset="0"/>
              </a:rPr>
              <a:t>Preliminary LLM-as-a-judge Evaluation using the Knowledge Graph</a:t>
            </a:r>
            <a:endParaRPr lang="en-US" sz="1200" b="0" dirty="0">
              <a:solidFill>
                <a:srgbClr val="00658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40597-F141-5D4E-25BE-0CAB22A4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190343"/>
            <a:ext cx="7772400" cy="1408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680E-7CD9-93A5-7B70-F41614A5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6" y="3455550"/>
            <a:ext cx="5224062" cy="2388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9DEAA-1F70-93C1-7DB6-684B85A64EE9}"/>
              </a:ext>
            </a:extLst>
          </p:cNvPr>
          <p:cNvSpPr txBox="1"/>
          <p:nvPr/>
        </p:nvSpPr>
        <p:spPr>
          <a:xfrm>
            <a:off x="695326" y="2647556"/>
            <a:ext cx="8257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2.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 scores for each experiment for two-step generation RAG (2rag), one-step generation RAG (rag) and Zero-Shot generation (0shot). * denotes approaches that achieve significantly higher scores than the 0shot baseline, while † indicates scores that are significantly higher than those obtained with rag.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1032-EAA6-C604-AB88-54C3609527B9}"/>
              </a:ext>
            </a:extLst>
          </p:cNvPr>
          <p:cNvSpPr txBox="1"/>
          <p:nvPr/>
        </p:nvSpPr>
        <p:spPr>
          <a:xfrm>
            <a:off x="786214" y="5723165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Heatmap for each criterion (Overall,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Groundedness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Helpfulness, and Depth). The y-axis represents each assessed criterion, and the x-axis represents each effect-pair (m1 vs m2). Each cube represents the effect size 𝑟.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52283-AE0E-92E8-9D94-B5BDC95D93FF}"/>
              </a:ext>
            </a:extLst>
          </p:cNvPr>
          <p:cNvSpPr txBox="1"/>
          <p:nvPr/>
        </p:nvSpPr>
        <p:spPr>
          <a:xfrm>
            <a:off x="7930942" y="3604311"/>
            <a:ext cx="3565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One-step RAG is rated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worse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than zero-shot on </a:t>
            </a:r>
            <a:r>
              <a:rPr lang="en-US" u="sng" dirty="0">
                <a:solidFill>
                  <a:srgbClr val="000000"/>
                </a:solidFill>
                <a:effectLst/>
                <a:latin typeface="Helvetica" pitchFamily="2" charset="0"/>
              </a:rPr>
              <a:t>big LLM</a:t>
            </a:r>
            <a:r>
              <a:rPr lang="en-US" u="sng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helpfulness, depth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] (no difference for the small LLM.)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A96AE-1327-1ACC-8C77-50E8BCE22248}"/>
              </a:ext>
            </a:extLst>
          </p:cNvPr>
          <p:cNvSpPr/>
          <p:nvPr/>
        </p:nvSpPr>
        <p:spPr>
          <a:xfrm>
            <a:off x="7411072" y="1991466"/>
            <a:ext cx="1039739" cy="470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82B07D-A0FC-EC4E-C7D9-36FA338A4CA0}"/>
              </a:ext>
            </a:extLst>
          </p:cNvPr>
          <p:cNvSpPr/>
          <p:nvPr/>
        </p:nvSpPr>
        <p:spPr>
          <a:xfrm>
            <a:off x="4352657" y="4233550"/>
            <a:ext cx="518446" cy="6155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6C63B-5EFA-A88A-A9D6-90D1BE95C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29" y="333375"/>
            <a:ext cx="2398523" cy="105301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1E3D70A-A8F7-72FF-8DC0-07B31966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4C78DC-D848-628A-39AC-61A55E359A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24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87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C02D-C12C-EAFA-9CF2-01DCDC6B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F34B99-8CB4-C465-3613-00ECE37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  <a:cs typeface="Calibri" panose="020F0502020204030204" pitchFamily="34" charset="0"/>
              </a:rPr>
              <a:t>Preliminary LLM-as-a-judge Evaluation using the Knowledge Graph</a:t>
            </a:r>
            <a:endParaRPr lang="en-US" sz="1200" b="0" dirty="0">
              <a:solidFill>
                <a:srgbClr val="00658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4FB35-2732-C2B2-A783-DD2D2B8A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190343"/>
            <a:ext cx="7772400" cy="1408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E11BE-B930-31D6-E812-470C08729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6" y="3455550"/>
            <a:ext cx="5224062" cy="2388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6AE8A-6071-BAE1-D6D1-1E08757FE53F}"/>
              </a:ext>
            </a:extLst>
          </p:cNvPr>
          <p:cNvSpPr txBox="1"/>
          <p:nvPr/>
        </p:nvSpPr>
        <p:spPr>
          <a:xfrm>
            <a:off x="695326" y="2647556"/>
            <a:ext cx="8257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2.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 scores for each experiment for two-step generation RAG (2rag), one-step generation RAG (rag) and Zero-Shot generation (0shot). * denotes approaches that achieve significantly higher scores than the 0shot baseline, while † indicates scores that are significantly higher than those obtained with rag.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56A07-B060-C6F2-6048-7E7B46E94B98}"/>
              </a:ext>
            </a:extLst>
          </p:cNvPr>
          <p:cNvSpPr txBox="1"/>
          <p:nvPr/>
        </p:nvSpPr>
        <p:spPr>
          <a:xfrm>
            <a:off x="786214" y="5723165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Heatmap for each criterion (Overall,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Groundedness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Helpfulness, and Depth). The y-axis represents each assessed criterion, and the x-axis represents each effect-pair (m1 vs m2). Each cube represents the effect size 𝑟.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8DE1-4014-3F3E-747C-D1DF8F255392}"/>
              </a:ext>
            </a:extLst>
          </p:cNvPr>
          <p:cNvSpPr txBox="1"/>
          <p:nvPr/>
        </p:nvSpPr>
        <p:spPr>
          <a:xfrm>
            <a:off x="7930942" y="3604311"/>
            <a:ext cx="3565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One-step RAG is rated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worse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than zero-shot on </a:t>
            </a:r>
            <a:r>
              <a:rPr lang="en-US" u="sng" dirty="0">
                <a:solidFill>
                  <a:srgbClr val="000000"/>
                </a:solidFill>
                <a:effectLst/>
                <a:latin typeface="Helvetica" pitchFamily="2" charset="0"/>
              </a:rPr>
              <a:t>big LLM</a:t>
            </a:r>
            <a:r>
              <a:rPr lang="en-US" u="sng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helpfulness, depth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] (no difference for the small LLM.)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552BDB-E391-5252-88D1-7C1EA27D2712}"/>
              </a:ext>
            </a:extLst>
          </p:cNvPr>
          <p:cNvSpPr/>
          <p:nvPr/>
        </p:nvSpPr>
        <p:spPr>
          <a:xfrm>
            <a:off x="7411072" y="2033899"/>
            <a:ext cx="1039739" cy="4275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B70852-CB91-C217-43F4-605FE46FCA14}"/>
              </a:ext>
            </a:extLst>
          </p:cNvPr>
          <p:cNvSpPr/>
          <p:nvPr/>
        </p:nvSpPr>
        <p:spPr>
          <a:xfrm>
            <a:off x="4352657" y="4233550"/>
            <a:ext cx="518446" cy="6155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F1B480-93B2-C15C-2879-BF17535B4B55}"/>
              </a:ext>
            </a:extLst>
          </p:cNvPr>
          <p:cNvSpPr/>
          <p:nvPr/>
        </p:nvSpPr>
        <p:spPr>
          <a:xfrm>
            <a:off x="3009544" y="1782940"/>
            <a:ext cx="1771385" cy="31372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2A043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435A7B-B1E6-1E08-6759-89FE6A059E84}"/>
              </a:ext>
            </a:extLst>
          </p:cNvPr>
          <p:cNvSpPr/>
          <p:nvPr/>
        </p:nvSpPr>
        <p:spPr>
          <a:xfrm>
            <a:off x="6597353" y="1782939"/>
            <a:ext cx="1771385" cy="31372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2A04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7F14-82A2-8D3A-887A-D688DE3F22D5}"/>
              </a:ext>
            </a:extLst>
          </p:cNvPr>
          <p:cNvSpPr txBox="1"/>
          <p:nvPr/>
        </p:nvSpPr>
        <p:spPr>
          <a:xfrm>
            <a:off x="7930942" y="5067492"/>
            <a:ext cx="3565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Two-step RAG is rated </a:t>
            </a:r>
            <a:r>
              <a:rPr lang="en-US" dirty="0">
                <a:solidFill>
                  <a:srgbClr val="82A043"/>
                </a:solidFill>
                <a:effectLst/>
                <a:latin typeface="Helvetica" pitchFamily="2" charset="0"/>
              </a:rPr>
              <a:t>better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than zero-shot/rag on </a:t>
            </a:r>
            <a:r>
              <a:rPr lang="en-US" u="sng" dirty="0">
                <a:solidFill>
                  <a:srgbClr val="000000"/>
                </a:solidFill>
                <a:effectLst/>
                <a:latin typeface="Helvetica" pitchFamily="2" charset="0"/>
              </a:rPr>
              <a:t>big and small LLMs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helpfulness, depth,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Groundedness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]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1320D9-399D-3B53-E1E2-23557E912A15}"/>
              </a:ext>
            </a:extLst>
          </p:cNvPr>
          <p:cNvSpPr/>
          <p:nvPr/>
        </p:nvSpPr>
        <p:spPr>
          <a:xfrm>
            <a:off x="1835922" y="3656360"/>
            <a:ext cx="958553" cy="119274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2A043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05CA14-85EE-23B9-A26E-DB427CE5A5BB}"/>
              </a:ext>
            </a:extLst>
          </p:cNvPr>
          <p:cNvSpPr/>
          <p:nvPr/>
        </p:nvSpPr>
        <p:spPr>
          <a:xfrm>
            <a:off x="3455794" y="3673452"/>
            <a:ext cx="958553" cy="119274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2A0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97D95F-DB12-EC1B-3D52-BD93AB07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29" y="333375"/>
            <a:ext cx="2398523" cy="1053010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1ACE7F5-7CA0-A26C-71AF-61A91A80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0EFBA13-7076-C6F7-2103-6993540D9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25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61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F55C9-BF86-83D6-AE52-A604D71C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4021-E4BE-221F-9B4C-2974422180AE}"/>
              </a:ext>
            </a:extLst>
          </p:cNvPr>
          <p:cNvSpPr txBox="1"/>
          <p:nvPr/>
        </p:nvSpPr>
        <p:spPr>
          <a:xfrm>
            <a:off x="996287" y="4121253"/>
            <a:ext cx="3125337" cy="113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 Observation –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RAG-Based Demo</a:t>
            </a:r>
          </a:p>
        </p:txBody>
      </p:sp>
      <p:pic>
        <p:nvPicPr>
          <p:cNvPr id="7" name="Picture 6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C39641C-0F6D-E5A1-BCE4-57EF9CCD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19105D-C367-BF7A-28E3-C242D341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CD88DB-CE34-C7A1-4C8D-7B538DA0A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48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53C5D-B4C5-4F21-8E0F-15CDF41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514D2-B8B5-46BC-A0FB-8A07162B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r>
              <a:rPr lang="de-DE" b="1" dirty="0"/>
              <a:t>Earth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navigation</a:t>
            </a:r>
            <a:r>
              <a:rPr lang="de-DE" b="1" dirty="0"/>
              <a:t> in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1C97A2-1A53-4763-A32A-94656EB71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2C2C3-DC46-49AA-A215-C6FCE664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#ossym2023, CERN – Geneva, 4-6 </a:t>
            </a:r>
            <a:r>
              <a:rPr lang="de-DE" dirty="0" err="1">
                <a:solidFill>
                  <a:schemeClr val="tx1">
                    <a:tint val="75000"/>
                    <a:alpha val="50000"/>
                  </a:schemeClr>
                </a:solidFill>
              </a:rPr>
              <a:t>Octobre</a:t>
            </a:r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 2023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AC77DB-2820-4542-A7FD-75A3B394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92" y="5230800"/>
            <a:ext cx="1562655" cy="621510"/>
          </a:xfrm>
          <a:prstGeom prst="rect">
            <a:avLst/>
          </a:prstGeom>
        </p:spPr>
      </p:pic>
      <p:pic>
        <p:nvPicPr>
          <p:cNvPr id="1026" name="Picture 2" descr="https://i.gyazo.com/07de8447df021636d322c47f1610383c.png">
            <a:extLst>
              <a:ext uri="{FF2B5EF4-FFF2-40B4-BE49-F238E27FC236}">
                <a16:creationId xmlns:a16="http://schemas.microsoft.com/office/drawing/2014/main" id="{83B48F9F-0D5D-427F-9309-09E38749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51" y="4717303"/>
            <a:ext cx="2024957" cy="6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09fb133f4f4160d70f5362b9e3e0f01b.png">
            <a:extLst>
              <a:ext uri="{FF2B5EF4-FFF2-40B4-BE49-F238E27FC236}">
                <a16:creationId xmlns:a16="http://schemas.microsoft.com/office/drawing/2014/main" id="{17CAC826-05CA-4BCC-8243-3A4FC047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4491062"/>
            <a:ext cx="3388101" cy="4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412491b9980b2569fa93d59935313b9b.png">
            <a:extLst>
              <a:ext uri="{FF2B5EF4-FFF2-40B4-BE49-F238E27FC236}">
                <a16:creationId xmlns:a16="http://schemas.microsoft.com/office/drawing/2014/main" id="{C842DFF3-B19C-4A56-807D-C5EB47D7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92" y="3469075"/>
            <a:ext cx="3847461" cy="7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yazo.com/0c193dc61c05c3b2c63d89a459b68f8c.png">
            <a:extLst>
              <a:ext uri="{FF2B5EF4-FFF2-40B4-BE49-F238E27FC236}">
                <a16:creationId xmlns:a16="http://schemas.microsoft.com/office/drawing/2014/main" id="{271B857C-CE43-4B2F-935D-A968A14F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53" y="5541555"/>
            <a:ext cx="2600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6B0A89-95A4-4C68-8E6A-EFE27D6B1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5" y="4410590"/>
            <a:ext cx="2209932" cy="1130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83602D-474A-2877-D85B-71297174EF5D}"/>
              </a:ext>
            </a:extLst>
          </p:cNvPr>
          <p:cNvSpPr txBox="1"/>
          <p:nvPr/>
        </p:nvSpPr>
        <p:spPr>
          <a:xfrm>
            <a:off x="695325" y="294232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Curated research datasets</a:t>
            </a:r>
          </a:p>
        </p:txBody>
      </p:sp>
    </p:spTree>
    <p:extLst>
      <p:ext uri="{BB962C8B-B14F-4D97-AF65-F5344CB8AC3E}">
        <p14:creationId xmlns:p14="http://schemas.microsoft.com/office/powerpoint/2010/main" val="24093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53C5D-B4C5-4F21-8E0F-15CDF41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514D2-B8B5-46BC-A0FB-8A07162B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r>
              <a:rPr lang="de-DE" b="1" dirty="0"/>
              <a:t>Earth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navigation</a:t>
            </a:r>
            <a:r>
              <a:rPr lang="de-DE" b="1" dirty="0"/>
              <a:t> in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1C97A2-1A53-4763-A32A-94656EB71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2C2C3-DC46-49AA-A215-C6FCE664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#ossym2023, CERN – Geneva, 4-6 </a:t>
            </a:r>
            <a:r>
              <a:rPr lang="de-DE" dirty="0" err="1">
                <a:solidFill>
                  <a:schemeClr val="tx1">
                    <a:tint val="75000"/>
                    <a:alpha val="50000"/>
                  </a:schemeClr>
                </a:solidFill>
              </a:rPr>
              <a:t>Octobre</a:t>
            </a:r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 2023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AC77DB-2820-4542-A7FD-75A3B394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92" y="5230800"/>
            <a:ext cx="1562655" cy="621510"/>
          </a:xfrm>
          <a:prstGeom prst="rect">
            <a:avLst/>
          </a:prstGeom>
        </p:spPr>
      </p:pic>
      <p:pic>
        <p:nvPicPr>
          <p:cNvPr id="1026" name="Picture 2" descr="https://i.gyazo.com/07de8447df021636d322c47f1610383c.png">
            <a:extLst>
              <a:ext uri="{FF2B5EF4-FFF2-40B4-BE49-F238E27FC236}">
                <a16:creationId xmlns:a16="http://schemas.microsoft.com/office/drawing/2014/main" id="{83B48F9F-0D5D-427F-9309-09E38749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51" y="4717303"/>
            <a:ext cx="2024957" cy="6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09fb133f4f4160d70f5362b9e3e0f01b.png">
            <a:extLst>
              <a:ext uri="{FF2B5EF4-FFF2-40B4-BE49-F238E27FC236}">
                <a16:creationId xmlns:a16="http://schemas.microsoft.com/office/drawing/2014/main" id="{17CAC826-05CA-4BCC-8243-3A4FC047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4491062"/>
            <a:ext cx="3388101" cy="4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412491b9980b2569fa93d59935313b9b.png">
            <a:extLst>
              <a:ext uri="{FF2B5EF4-FFF2-40B4-BE49-F238E27FC236}">
                <a16:creationId xmlns:a16="http://schemas.microsoft.com/office/drawing/2014/main" id="{C842DFF3-B19C-4A56-807D-C5EB47D7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92" y="3469075"/>
            <a:ext cx="3847461" cy="7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yazo.com/0c193dc61c05c3b2c63d89a459b68f8c.png">
            <a:extLst>
              <a:ext uri="{FF2B5EF4-FFF2-40B4-BE49-F238E27FC236}">
                <a16:creationId xmlns:a16="http://schemas.microsoft.com/office/drawing/2014/main" id="{271B857C-CE43-4B2F-935D-A968A14F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53" y="5541555"/>
            <a:ext cx="2600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6B0A89-95A4-4C68-8E6A-EFE27D6B1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5" y="4410590"/>
            <a:ext cx="2209932" cy="1130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DC0BBE9-FA6A-B727-37B4-52DAB132539D}"/>
              </a:ext>
            </a:extLst>
          </p:cNvPr>
          <p:cNvSpPr txBox="1"/>
          <p:nvPr/>
        </p:nvSpPr>
        <p:spPr>
          <a:xfrm>
            <a:off x="5392885" y="385306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Unstructured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r>
              <a:rPr lang="de-DE" b="1" dirty="0"/>
              <a:t> on </a:t>
            </a:r>
            <a:r>
              <a:rPr lang="de-DE" b="1" dirty="0" err="1"/>
              <a:t>observations</a:t>
            </a:r>
            <a:r>
              <a:rPr lang="de-DE" b="1" dirty="0"/>
              <a:t>, </a:t>
            </a:r>
            <a:r>
              <a:rPr lang="de-DE" b="1" dirty="0" err="1"/>
              <a:t>reports</a:t>
            </a:r>
            <a:r>
              <a:rPr lang="de-DE" b="1" dirty="0"/>
              <a:t>, 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4E7DFDE-38DF-FAB1-2748-56A1199C839B}"/>
              </a:ext>
            </a:extLst>
          </p:cNvPr>
          <p:cNvSpPr txBox="1"/>
          <p:nvPr/>
        </p:nvSpPr>
        <p:spPr>
          <a:xfrm>
            <a:off x="695325" y="294232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Curated research datasets</a:t>
            </a:r>
          </a:p>
        </p:txBody>
      </p:sp>
    </p:spTree>
    <p:extLst>
      <p:ext uri="{BB962C8B-B14F-4D97-AF65-F5344CB8AC3E}">
        <p14:creationId xmlns:p14="http://schemas.microsoft.com/office/powerpoint/2010/main" val="149947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53C5D-B4C5-4F21-8E0F-15CDF41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514D2-B8B5-46BC-A0FB-8A07162B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r>
              <a:rPr lang="de-DE" b="1" dirty="0"/>
              <a:t>Earth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navigation</a:t>
            </a:r>
            <a:r>
              <a:rPr lang="de-DE" b="1" dirty="0"/>
              <a:t> in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1C97A2-1A53-4763-A32A-94656EB71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2C2C3-DC46-49AA-A215-C6FCE664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#ossym2023, CERN – Geneva, 4-6 </a:t>
            </a:r>
            <a:r>
              <a:rPr lang="de-DE" dirty="0" err="1">
                <a:solidFill>
                  <a:schemeClr val="tx1">
                    <a:tint val="75000"/>
                    <a:alpha val="50000"/>
                  </a:schemeClr>
                </a:solidFill>
              </a:rPr>
              <a:t>Octobre</a:t>
            </a:r>
            <a:r>
              <a:rPr lang="de-DE" dirty="0">
                <a:solidFill>
                  <a:schemeClr val="tx1">
                    <a:tint val="75000"/>
                    <a:alpha val="50000"/>
                  </a:schemeClr>
                </a:solidFill>
              </a:rPr>
              <a:t> 2023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AC77DB-2820-4542-A7FD-75A3B394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92" y="5230800"/>
            <a:ext cx="1562655" cy="621510"/>
          </a:xfrm>
          <a:prstGeom prst="rect">
            <a:avLst/>
          </a:prstGeom>
        </p:spPr>
      </p:pic>
      <p:pic>
        <p:nvPicPr>
          <p:cNvPr id="1026" name="Picture 2" descr="https://i.gyazo.com/07de8447df021636d322c47f1610383c.png">
            <a:extLst>
              <a:ext uri="{FF2B5EF4-FFF2-40B4-BE49-F238E27FC236}">
                <a16:creationId xmlns:a16="http://schemas.microsoft.com/office/drawing/2014/main" id="{83B48F9F-0D5D-427F-9309-09E38749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51" y="4717303"/>
            <a:ext cx="2024957" cy="6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09fb133f4f4160d70f5362b9e3e0f01b.png">
            <a:extLst>
              <a:ext uri="{FF2B5EF4-FFF2-40B4-BE49-F238E27FC236}">
                <a16:creationId xmlns:a16="http://schemas.microsoft.com/office/drawing/2014/main" id="{17CAC826-05CA-4BCC-8243-3A4FC047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4491062"/>
            <a:ext cx="3388101" cy="4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412491b9980b2569fa93d59935313b9b.png">
            <a:extLst>
              <a:ext uri="{FF2B5EF4-FFF2-40B4-BE49-F238E27FC236}">
                <a16:creationId xmlns:a16="http://schemas.microsoft.com/office/drawing/2014/main" id="{C842DFF3-B19C-4A56-807D-C5EB47D7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92" y="3469075"/>
            <a:ext cx="3847461" cy="7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yazo.com/0c193dc61c05c3b2c63d89a459b68f8c.png">
            <a:extLst>
              <a:ext uri="{FF2B5EF4-FFF2-40B4-BE49-F238E27FC236}">
                <a16:creationId xmlns:a16="http://schemas.microsoft.com/office/drawing/2014/main" id="{271B857C-CE43-4B2F-935D-A968A14F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53" y="5541555"/>
            <a:ext cx="2600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6B0A89-95A4-4C68-8E6A-EFE27D6B1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5" y="4410590"/>
            <a:ext cx="2209932" cy="1130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2BB596-F0DA-4377-37D5-4AF3E641FB9D}"/>
              </a:ext>
            </a:extLst>
          </p:cNvPr>
          <p:cNvSpPr txBox="1"/>
          <p:nvPr/>
        </p:nvSpPr>
        <p:spPr>
          <a:xfrm>
            <a:off x="695325" y="294232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Curated research datasets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7B4C16-7088-3D71-4A63-7EFDA14A8200}"/>
              </a:ext>
            </a:extLst>
          </p:cNvPr>
          <p:cNvSpPr txBox="1"/>
          <p:nvPr/>
        </p:nvSpPr>
        <p:spPr>
          <a:xfrm>
            <a:off x="8791028" y="419370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Publication databases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8AF4F8-7D1F-6988-AC47-FD74AE2DA3E0}"/>
              </a:ext>
            </a:extLst>
          </p:cNvPr>
          <p:cNvSpPr txBox="1"/>
          <p:nvPr/>
        </p:nvSpPr>
        <p:spPr>
          <a:xfrm>
            <a:off x="5392885" y="385306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Unstructured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r>
              <a:rPr lang="de-DE" b="1" dirty="0"/>
              <a:t> on </a:t>
            </a:r>
            <a:r>
              <a:rPr lang="de-DE" b="1" dirty="0" err="1"/>
              <a:t>observations</a:t>
            </a:r>
            <a:r>
              <a:rPr lang="de-DE" b="1" dirty="0"/>
              <a:t>, </a:t>
            </a:r>
            <a:r>
              <a:rPr lang="de-DE" b="1" dirty="0" err="1"/>
              <a:t>reports</a:t>
            </a:r>
            <a:r>
              <a:rPr lang="de-DE" b="1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02892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FF29-384D-16A1-B666-1A1207A2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BA0D13-0782-C799-7029-8F47288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Data for the Earth Science Domain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A1EE26A-A800-166B-F073-24BFB8DF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88440"/>
            <a:ext cx="8269212" cy="20405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Task: Given a text, extract the top </a:t>
            </a:r>
            <a:r>
              <a:rPr lang="en-US" sz="2000" i="1" dirty="0">
                <a:solidFill>
                  <a:srgbClr val="00658B"/>
                </a:solidFill>
                <a:cs typeface="Calibri" panose="020F0502020204030204" pitchFamily="34" charset="0"/>
              </a:rPr>
              <a:t>n</a:t>
            </a: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 keywords associated with a score.</a:t>
            </a:r>
            <a:endParaRPr lang="en-US" sz="1400" dirty="0"/>
          </a:p>
          <a:p>
            <a:r>
              <a:rPr lang="en-US" sz="1500" dirty="0" err="1">
                <a:solidFill>
                  <a:srgbClr val="00658B"/>
                </a:solidFill>
              </a:rPr>
              <a:t>TaxoTagger</a:t>
            </a:r>
            <a:r>
              <a:rPr lang="en-US" sz="1500" dirty="0"/>
              <a:t>. A tool that matches texts to keywords of a given taxonomy.</a:t>
            </a:r>
          </a:p>
          <a:p>
            <a:pPr lvl="1"/>
            <a:r>
              <a:rPr lang="en-US" sz="1500" b="1" dirty="0"/>
              <a:t>Taxonomy</a:t>
            </a:r>
            <a:r>
              <a:rPr lang="en-US" sz="1500" dirty="0"/>
              <a:t>. </a:t>
            </a:r>
            <a:r>
              <a:rPr lang="en-US" sz="1500" b="1" dirty="0"/>
              <a:t>NASA GCMD </a:t>
            </a:r>
            <a:r>
              <a:rPr lang="en-US" sz="1500" dirty="0"/>
              <a:t>taxonomy for Earth Observation and Earth Science.</a:t>
            </a:r>
          </a:p>
          <a:p>
            <a:pPr lvl="1"/>
            <a:r>
              <a:rPr lang="en-US" sz="1500" b="1" dirty="0"/>
              <a:t>Scoring</a:t>
            </a:r>
            <a:r>
              <a:rPr lang="en-US" sz="1500" dirty="0"/>
              <a:t>. Based on the semantic similarity of a </a:t>
            </a:r>
            <a:r>
              <a:rPr lang="en-US" sz="1500" i="1" dirty="0"/>
              <a:t>text</a:t>
            </a:r>
            <a:r>
              <a:rPr lang="en-US" sz="1500" dirty="0"/>
              <a:t> and keyword’s description within the taxonomy</a:t>
            </a:r>
          </a:p>
          <a:p>
            <a:endParaRPr lang="en-US" sz="14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AE8A409-C29F-B2BF-CB74-141A7536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42" y="1156288"/>
            <a:ext cx="2369167" cy="12175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2284A-9F86-3C5D-59E7-F4F030F8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83A32-5136-82F4-AD65-A424A8013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3240C8-B6DD-6656-C41D-B4E5ACA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68"/>
          <a:stretch/>
        </p:blipFill>
        <p:spPr>
          <a:xfrm>
            <a:off x="781478" y="3578516"/>
            <a:ext cx="3080630" cy="1627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6B9DAB-D77D-B305-706F-1816F0F62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336" y="3776252"/>
            <a:ext cx="3648974" cy="1043457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0F1DA86-CC72-1476-045E-8EFBDAD9CAD7}"/>
              </a:ext>
            </a:extLst>
          </p:cNvPr>
          <p:cNvSpPr/>
          <p:nvPr/>
        </p:nvSpPr>
        <p:spPr>
          <a:xfrm>
            <a:off x="4123426" y="3933645"/>
            <a:ext cx="621102" cy="439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9ACE72-D562-382F-B6AB-0E8F3F3323A6}"/>
              </a:ext>
            </a:extLst>
          </p:cNvPr>
          <p:cNvSpPr/>
          <p:nvPr/>
        </p:nvSpPr>
        <p:spPr>
          <a:xfrm rot="10800000">
            <a:off x="7343957" y="3933644"/>
            <a:ext cx="621102" cy="439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8270FB-ACE6-328A-F0B4-DED6F652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40378"/>
              </p:ext>
            </p:extLst>
          </p:nvPr>
        </p:nvGraphicFramePr>
        <p:xfrm>
          <a:off x="4810125" y="3517966"/>
          <a:ext cx="4519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988">
                  <a:extLst>
                    <a:ext uri="{9D8B030D-6E8A-4147-A177-3AD203B41FA5}">
                      <a16:colId xmlns:a16="http://schemas.microsoft.com/office/drawing/2014/main" val="131832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8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77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12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3343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5EFDD36-1827-A3E4-06FA-B954B8EFD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994418"/>
              </p:ext>
            </p:extLst>
          </p:nvPr>
        </p:nvGraphicFramePr>
        <p:xfrm>
          <a:off x="6713691" y="3517966"/>
          <a:ext cx="4519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988">
                  <a:extLst>
                    <a:ext uri="{9D8B030D-6E8A-4147-A177-3AD203B41FA5}">
                      <a16:colId xmlns:a16="http://schemas.microsoft.com/office/drawing/2014/main" val="131832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8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77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12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33436"/>
                  </a:ext>
                </a:extLst>
              </a:tr>
            </a:tbl>
          </a:graphicData>
        </a:graphic>
      </p:graphicFrame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1F3FA033-7A61-93B4-55AC-39C5ED594A74}"/>
              </a:ext>
            </a:extLst>
          </p:cNvPr>
          <p:cNvSpPr/>
          <p:nvPr/>
        </p:nvSpPr>
        <p:spPr>
          <a:xfrm rot="16200000">
            <a:off x="5817254" y="4186801"/>
            <a:ext cx="370936" cy="23259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AB2B56-BE34-1F35-2C37-C82C17807788}"/>
              </a:ext>
            </a:extLst>
          </p:cNvPr>
          <p:cNvSpPr txBox="1"/>
          <p:nvPr/>
        </p:nvSpPr>
        <p:spPr>
          <a:xfrm>
            <a:off x="4744528" y="554787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score =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B45FC9-5815-C35A-0D60-7680873172A7}"/>
              </a:ext>
            </a:extLst>
          </p:cNvPr>
          <p:cNvSpPr txBox="1"/>
          <p:nvPr/>
        </p:nvSpPr>
        <p:spPr>
          <a:xfrm>
            <a:off x="4208303" y="3010803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Concept relevant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artifact</a:t>
            </a:r>
            <a:r>
              <a:rPr lang="de-DE" dirty="0"/>
              <a:t>?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4DDAED-086C-ED90-9F60-324E49008D7E}"/>
              </a:ext>
            </a:extLst>
          </p:cNvPr>
          <p:cNvSpPr txBox="1"/>
          <p:nvPr/>
        </p:nvSpPr>
        <p:spPr>
          <a:xfrm>
            <a:off x="8246853" y="3250360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Research </a:t>
            </a:r>
            <a:r>
              <a:rPr lang="de-DE" sz="1400" b="1" dirty="0" err="1"/>
              <a:t>artifact</a:t>
            </a:r>
            <a:r>
              <a:rPr lang="de-DE" sz="1400" b="1" dirty="0"/>
              <a:t> (</a:t>
            </a:r>
            <a:r>
              <a:rPr lang="de-DE" sz="1400" b="1" dirty="0" err="1"/>
              <a:t>Publication</a:t>
            </a:r>
            <a:r>
              <a:rPr lang="de-DE" sz="1400" b="1" dirty="0"/>
              <a:t>/Dataset)</a:t>
            </a:r>
            <a:br>
              <a:rPr lang="de-DE" sz="1400" b="1" dirty="0"/>
            </a:br>
            <a:r>
              <a:rPr lang="de-DE" sz="1400" b="1" dirty="0" err="1"/>
              <a:t>abstract</a:t>
            </a:r>
            <a:endParaRPr lang="de-DE" sz="14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616B4CA-C72D-0490-7360-2DDB59053C85}"/>
              </a:ext>
            </a:extLst>
          </p:cNvPr>
          <p:cNvSpPr txBox="1"/>
          <p:nvPr/>
        </p:nvSpPr>
        <p:spPr>
          <a:xfrm>
            <a:off x="935061" y="3165706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GCMD </a:t>
            </a:r>
            <a:r>
              <a:rPr lang="de-DE" sz="1400" b="1" dirty="0" err="1"/>
              <a:t>concept</a:t>
            </a:r>
            <a:r>
              <a:rPr lang="de-DE" sz="1400" b="1" dirty="0"/>
              <a:t> </a:t>
            </a:r>
            <a:r>
              <a:rPr lang="de-DE" sz="1400" b="1" dirty="0" err="1"/>
              <a:t>description</a:t>
            </a:r>
            <a:endParaRPr lang="de-DE" sz="14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40A3DF3-AD51-F211-FFD7-9652E46181E7}"/>
              </a:ext>
            </a:extLst>
          </p:cNvPr>
          <p:cNvSpPr txBox="1"/>
          <p:nvPr/>
        </p:nvSpPr>
        <p:spPr>
          <a:xfrm>
            <a:off x="3790935" y="4326943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Text</a:t>
            </a:r>
          </a:p>
          <a:p>
            <a:r>
              <a:rPr lang="de-DE" sz="1400" dirty="0"/>
              <a:t>Embedding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1CA350-9E5B-DE30-9CFE-8E5F20A9EF49}"/>
              </a:ext>
            </a:extLst>
          </p:cNvPr>
          <p:cNvSpPr txBox="1"/>
          <p:nvPr/>
        </p:nvSpPr>
        <p:spPr>
          <a:xfrm>
            <a:off x="7170332" y="4326943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Text</a:t>
            </a:r>
          </a:p>
          <a:p>
            <a:r>
              <a:rPr lang="de-DE" sz="1400" dirty="0"/>
              <a:t>Embedding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C908-A514-0035-E78A-9592FCC7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B0454-1E56-418B-604C-CC4CA8FB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Data for the Earth Science Domain</a:t>
            </a:r>
            <a:br>
              <a:rPr lang="en-US" dirty="0"/>
            </a:b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BDFA31E-3449-0F5D-F32F-A7E2424B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88440"/>
            <a:ext cx="8269212" cy="20405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Task: Given a text, extract the top </a:t>
            </a:r>
            <a:r>
              <a:rPr lang="en-US" sz="2000" i="1" dirty="0">
                <a:solidFill>
                  <a:srgbClr val="00658B"/>
                </a:solidFill>
                <a:cs typeface="Calibri" panose="020F0502020204030204" pitchFamily="34" charset="0"/>
              </a:rPr>
              <a:t>n</a:t>
            </a: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 keywords associated with a score.</a:t>
            </a:r>
            <a:endParaRPr lang="en-US" sz="1400" dirty="0"/>
          </a:p>
          <a:p>
            <a:r>
              <a:rPr lang="en-US" sz="1500" dirty="0" err="1">
                <a:solidFill>
                  <a:srgbClr val="00658B"/>
                </a:solidFill>
              </a:rPr>
              <a:t>TaxoTagger</a:t>
            </a:r>
            <a:r>
              <a:rPr lang="en-US" sz="1500" dirty="0"/>
              <a:t>. A tool that matches texts to keywords of a given taxonomy.</a:t>
            </a:r>
          </a:p>
          <a:p>
            <a:pPr lvl="1"/>
            <a:r>
              <a:rPr lang="en-US" sz="1500" b="1" dirty="0"/>
              <a:t>Taxonomy</a:t>
            </a:r>
            <a:r>
              <a:rPr lang="en-US" sz="1500" dirty="0"/>
              <a:t>. </a:t>
            </a:r>
            <a:r>
              <a:rPr lang="en-US" sz="1500" b="1" dirty="0"/>
              <a:t>NASA GCMD </a:t>
            </a:r>
            <a:r>
              <a:rPr lang="en-US" sz="1500" dirty="0"/>
              <a:t>taxonomy for Earth Observation and Earth Science.</a:t>
            </a:r>
          </a:p>
          <a:p>
            <a:pPr lvl="1"/>
            <a:r>
              <a:rPr lang="en-US" sz="1500" b="1" dirty="0"/>
              <a:t>Scoring</a:t>
            </a:r>
            <a:r>
              <a:rPr lang="en-US" sz="1500" dirty="0"/>
              <a:t>. Based on the semantic similarity of a </a:t>
            </a:r>
            <a:r>
              <a:rPr lang="en-US" sz="1500" i="1" dirty="0"/>
              <a:t>text</a:t>
            </a:r>
            <a:r>
              <a:rPr lang="en-US" sz="1500" dirty="0"/>
              <a:t> and keyword’s description within the taxonomy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B05D1B7-6E87-09B6-E49E-0B098FC4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42" y="1156288"/>
            <a:ext cx="2369167" cy="121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507A43-8E5C-6FB2-B219-4D0A22F3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81" y="3052985"/>
            <a:ext cx="7660593" cy="36675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12EAB-F84E-E4BC-F86D-8008C83E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F496C-38AA-1DEF-3312-4D4CF99B6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7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88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20F6A-3F21-B47F-0754-DD0970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Earth Observation Knowledge Graph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738AAE-20E2-FB8B-814D-9B40C4D2C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A49977-03AB-4A20-D4B4-7CCC7514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98E5F7-3B21-D782-994C-8BC834C7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8" y="1701942"/>
            <a:ext cx="4262532" cy="20247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0DCA11-E538-AB67-8513-D3FA7B1C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41" y="1605305"/>
            <a:ext cx="4262533" cy="2217978"/>
          </a:xfrm>
          <a:prstGeom prst="rect">
            <a:avLst/>
          </a:prstGeom>
        </p:spPr>
      </p:pic>
      <p:pic>
        <p:nvPicPr>
          <p:cNvPr id="9" name="Picture 2" descr="RAG Diagram Guide: Visual Architecture of Retrieval-Augmented Generation">
            <a:extLst>
              <a:ext uri="{FF2B5EF4-FFF2-40B4-BE49-F238E27FC236}">
                <a16:creationId xmlns:a16="http://schemas.microsoft.com/office/drawing/2014/main" id="{A2C65A84-72AC-E046-7843-1F26577D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84" y="4586856"/>
            <a:ext cx="2904291" cy="1936194"/>
          </a:xfrm>
          <a:prstGeom prst="rect">
            <a:avLst/>
          </a:prstGeom>
          <a:ln>
            <a:noFill/>
          </a:ln>
          <a:effectLst>
            <a:glow rad="342900">
              <a:schemeClr val="accent1">
                <a:alpha val="37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D39E58A-0B86-E3AC-02D4-1CF0A98DDE81}"/>
              </a:ext>
            </a:extLst>
          </p:cNvPr>
          <p:cNvSpPr txBox="1"/>
          <p:nvPr/>
        </p:nvSpPr>
        <p:spPr>
          <a:xfrm>
            <a:off x="696452" y="1245094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Integrated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 and EO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A8EEF62-6EA1-ABE7-7E74-249B2760B941}"/>
              </a:ext>
            </a:extLst>
          </p:cNvPr>
          <p:cNvSpPr txBox="1"/>
          <p:nvPr/>
        </p:nvSpPr>
        <p:spPr>
          <a:xfrm>
            <a:off x="7234141" y="1235973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Visual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exploration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C9048F-0362-9D2B-35B8-F74C6F0ECE6F}"/>
              </a:ext>
            </a:extLst>
          </p:cNvPr>
          <p:cNvSpPr txBox="1"/>
          <p:nvPr/>
        </p:nvSpPr>
        <p:spPr>
          <a:xfrm>
            <a:off x="4412761" y="416541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answering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012572-2AF1-EAC1-2411-AAB69A5EC476}"/>
              </a:ext>
            </a:extLst>
          </p:cNvPr>
          <p:cNvSpPr txBox="1"/>
          <p:nvPr/>
        </p:nvSpPr>
        <p:spPr>
          <a:xfrm>
            <a:off x="917519" y="3758185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0" dirty="0">
                <a:solidFill>
                  <a:srgbClr val="222222"/>
                </a:solidFill>
                <a:effectLst/>
                <a:latin typeface="Merriweather Sans" panose="020F0502020204030204" pitchFamily="2" charset="0"/>
                <a:hlinkClick r:id="rId5"/>
              </a:rPr>
              <a:t>https://doi.org/10.1007/978-3-032-01005-6_9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Merriweather Sans" panose="020F0502020204030204" pitchFamily="2" charset="0"/>
              </a:rPr>
              <a:t> </a:t>
            </a:r>
            <a:endParaRPr lang="de-DE" sz="1200" dirty="0"/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F60F6A-19D6-D681-E67B-3C85C068E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18944"/>
              </p:ext>
            </p:extLst>
          </p:nvPr>
        </p:nvGraphicFramePr>
        <p:xfrm>
          <a:off x="7234141" y="3860195"/>
          <a:ext cx="10801350" cy="304800"/>
        </p:xfrm>
        <a:graphic>
          <a:graphicData uri="http://schemas.openxmlformats.org/drawingml/2006/table">
            <a:tbl>
              <a:tblPr/>
              <a:tblGrid>
                <a:gridCol w="10801350">
                  <a:extLst>
                    <a:ext uri="{9D8B030D-6E8A-4147-A177-3AD203B41FA5}">
                      <a16:colId xmlns:a16="http://schemas.microsoft.com/office/drawing/2014/main" val="3563655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400" b="0" u="sng" dirty="0">
                          <a:effectLst/>
                          <a:hlinkClick r:id="rId6"/>
                        </a:rPr>
                        <a:t>https://doi.org/10.48550/arXiv.2410.22846</a:t>
                      </a:r>
                      <a:endParaRPr lang="de-DE" sz="1400" dirty="0">
                        <a:effectLst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497087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DD1BBE5D-34F9-EED9-E6E1-FCEB8E552895}"/>
              </a:ext>
            </a:extLst>
          </p:cNvPr>
          <p:cNvSpPr txBox="1"/>
          <p:nvPr/>
        </p:nvSpPr>
        <p:spPr>
          <a:xfrm>
            <a:off x="7623896" y="61756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paper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433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684FAD-794E-1707-0501-6F2E05D76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DF1006-964B-76C5-6460-9480BC23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>
                <a:solidFill>
                  <a:srgbClr val="00658B"/>
                </a:solidFill>
              </a:rPr>
              <a:t>Usage of Large Language Models </a:t>
            </a:r>
            <a:endParaRPr lang="en-US" b="0" dirty="0">
              <a:solidFill>
                <a:srgbClr val="00658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C03A4-0B84-F0FD-3144-515E6ACA2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617041"/>
            <a:ext cx="6000114" cy="11884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00658B"/>
                </a:solidFill>
                <a:cs typeface="Calibri" panose="020F0502020204030204" pitchFamily="34" charset="0"/>
              </a:rPr>
              <a:t>LLMs are transforming how we access information</a:t>
            </a:r>
            <a:endParaRPr lang="en-US" sz="2000" dirty="0"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/>
              <a:t>Even in scientific search, traditional query search is being replaced by conversational interfaces and AI chatbots.</a:t>
            </a:r>
          </a:p>
          <a:p>
            <a:pPr marL="0" indent="0" algn="just">
              <a:buNone/>
            </a:pPr>
            <a:endParaRPr lang="en-US" sz="900" dirty="0">
              <a:solidFill>
                <a:srgbClr val="00658B"/>
              </a:solidFill>
              <a:cs typeface="Calibri" panose="020F0502020204030204" pitchFamily="34" charset="0"/>
            </a:endParaRP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CAE715D6-4DC3-EF36-FC1A-C632603F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21" y="1318661"/>
            <a:ext cx="1240971" cy="124097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107CE86-0CD5-7CD6-4346-C6D0A509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Tobias Hecking, DLR - DARES 2025, Bologna, Italy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736A6B-0037-8D7E-8F9E-7FC46E89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9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0837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8.1|12.5"/>
</p:tagLst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RJR4FMAMASVY-255725602-1772</_dlc_DocId>
    <_dlc_DocIdUrl xmlns="2acd48d8-921c-4259-8a3d-b0781ba679a3">
      <Url>https://teamsites.dlr.de/sites/corporatedesign/_layouts/15/DocIdRedir.aspx?ID=RJR4FMAMASVY-255725602-1772</Url>
      <Description>RJR4FMAMASVY-255725602-1772</Description>
    </_dlc_DocIdUrl>
    <SharedWithUsers xmlns="2acd48d8-921c-4259-8a3d-b0781ba679a3">
      <UserInfo>
        <DisplayName>Blomqvist, Tor Adrian</DisplayName>
        <AccountId>5300</AccountId>
        <AccountType/>
      </UserInfo>
      <UserInfo>
        <DisplayName>La Torre, Gianluca</DisplayName>
        <AccountId>2417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ED4F249-DFAE-4EA4-8B55-FABE37AF64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EEEE37-D3B8-4832-B4D5-4A0C9FA3D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BA8962-683A-4A36-A5FA-5617615EE93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56DC1D-8C29-4E09-9061-8C6A68F9DD7E}">
  <ds:schemaRefs>
    <ds:schemaRef ds:uri="2acd48d8-921c-4259-8a3d-b0781ba679a3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</Words>
  <Application>Microsoft Office PowerPoint</Application>
  <PresentationFormat>Breitbild</PresentationFormat>
  <Paragraphs>302</Paragraphs>
  <Slides>26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Helvetica</vt:lpstr>
      <vt:lpstr>Merriweather Sans</vt:lpstr>
      <vt:lpstr>Wingdings</vt:lpstr>
      <vt:lpstr>Office</vt:lpstr>
      <vt:lpstr>Knowledge Graph-Enhanced  Retrieval-Augmented Generation  for Earth Observation Data.</vt:lpstr>
      <vt:lpstr>Background</vt:lpstr>
      <vt:lpstr>Background</vt:lpstr>
      <vt:lpstr>Background</vt:lpstr>
      <vt:lpstr>Background</vt:lpstr>
      <vt:lpstr>Connecting Data for the Earth Science Domain</vt:lpstr>
      <vt:lpstr>Connecting Data for the Earth Science Domain </vt:lpstr>
      <vt:lpstr>Earth Observation Knowledge Graph Applications</vt:lpstr>
      <vt:lpstr>Motivation Usage of Large Language Models </vt:lpstr>
      <vt:lpstr>Motivation Usage of Large Language Models </vt:lpstr>
      <vt:lpstr>Retrieval Augmented Generation</vt:lpstr>
      <vt:lpstr>Retrieval Augmented Generation</vt:lpstr>
      <vt:lpstr>Retrieval Augmented Generation</vt:lpstr>
      <vt:lpstr>Data for the Earth Science Domain Knowledge Graph Statistics</vt:lpstr>
      <vt:lpstr>Approach A Two-Component Approach</vt:lpstr>
      <vt:lpstr>Approach A Two-Component Approach</vt:lpstr>
      <vt:lpstr>Approach A Two-Component Approach</vt:lpstr>
      <vt:lpstr>Approach A Two-Component Approach</vt:lpstr>
      <vt:lpstr>Approach A Two-Component Approach</vt:lpstr>
      <vt:lpstr>Approach A Two-Component Approach</vt:lpstr>
      <vt:lpstr>Approach A Two-Component Approach</vt:lpstr>
      <vt:lpstr>Evaluation Approach </vt:lpstr>
      <vt:lpstr>Evaluation Preliminary LLM-as-a-judge Evaluation using the Knowledge Graph</vt:lpstr>
      <vt:lpstr>Evaluation Preliminary LLM-as-a-judge Evaluation using the Knowledge Graph</vt:lpstr>
      <vt:lpstr>Evaluation Preliminary LLM-as-a-judge Evaluation using the Knowledge Graph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Hecking, Tobias</cp:lastModifiedBy>
  <cp:revision>520</cp:revision>
  <cp:lastPrinted>2024-11-05T13:49:46Z</cp:lastPrinted>
  <dcterms:created xsi:type="dcterms:W3CDTF">2022-03-24T21:12:41Z</dcterms:created>
  <dcterms:modified xsi:type="dcterms:W3CDTF">2025-10-24T17:20:39Z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8de79048-9082-493e-82a4-e3972f463411</vt:lpwstr>
  </property>
</Properties>
</file>